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6" r:id="rId4"/>
    <p:sldId id="262" r:id="rId5"/>
    <p:sldId id="259" r:id="rId6"/>
    <p:sldId id="264" r:id="rId7"/>
    <p:sldId id="265" r:id="rId8"/>
    <p:sldId id="267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6A006A-6BEF-485C-A933-71E31DB1AC0C}">
          <p14:sldIdLst>
            <p14:sldId id="256"/>
            <p14:sldId id="263"/>
            <p14:sldId id="266"/>
            <p14:sldId id="262"/>
            <p14:sldId id="259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ector" initials="D" lastIdx="0" clrIdx="0">
    <p:extLst>
      <p:ext uri="{19B8F6BF-5375-455C-9EA6-DF929625EA0E}">
        <p15:presenceInfo xmlns:p15="http://schemas.microsoft.com/office/powerpoint/2012/main" userId="Direc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9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82" y="108"/>
      </p:cViewPr>
      <p:guideLst/>
    </p:cSldViewPr>
  </p:slideViewPr>
  <p:outlineViewPr>
    <p:cViewPr>
      <p:scale>
        <a:sx n="33" d="100"/>
        <a:sy n="33" d="100"/>
      </p:scale>
      <p:origin x="0" y="-20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0F97E8-FBC5-47C0-84D3-4C31E75AD3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537B1-7246-4106-B8FF-8B008B22F3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927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7C367300-FF69-4D53-8B44-EC9A11FA867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71EDC-5710-478E-9392-B85C04A30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81888-3414-4B24-9B84-2CE56F80C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927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1FD5A3B8-FC04-4179-B157-D6CCF4412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38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r">
              <a:defRPr sz="1200"/>
            </a:lvl1pPr>
          </a:lstStyle>
          <a:p>
            <a:fld id="{06E97E2E-1897-4945-9E34-D08F4A778F27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1" tIns="47095" rIns="94191" bIns="470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1" tIns="47095" rIns="94191" bIns="470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r">
              <a:defRPr sz="1200"/>
            </a:lvl1pPr>
          </a:lstStyle>
          <a:p>
            <a:fld id="{09731A60-B987-4837-8A65-ECB3B44A8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8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31A60-B987-4837-8A65-ECB3B44A8D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6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992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3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9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9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3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5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7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7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1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E27A-9B8A-41E0-BDA4-C5AB0A3DCAC0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8028EE-17CB-491A-89B3-FA9D8FFFC1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C6DCB5-CDF2-4EBD-99E7-C6720124F6F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" y="5435600"/>
            <a:ext cx="1363183" cy="13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0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6418-0CA8-AED8-6BDA-254580F71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998" y="975361"/>
            <a:ext cx="9152224" cy="609600"/>
          </a:xfrm>
        </p:spPr>
        <p:txBody>
          <a:bodyPr/>
          <a:lstStyle/>
          <a:p>
            <a:r>
              <a:rPr lang="en-US" sz="3200" dirty="0"/>
              <a:t>Reauthorizing Vermont’s Standard Offer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AE9B2-2975-8E31-55DB-5E5DC7F74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809" y="5479038"/>
            <a:ext cx="7766936" cy="1096899"/>
          </a:xfrm>
        </p:spPr>
        <p:txBody>
          <a:bodyPr/>
          <a:lstStyle/>
          <a:p>
            <a:pPr algn="ctr"/>
            <a:r>
              <a:rPr lang="en-US" dirty="0"/>
              <a:t>REV Webinar January 13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EBF90-6189-4D69-B281-2F6C7AF0AA13}"/>
              </a:ext>
            </a:extLst>
          </p:cNvPr>
          <p:cNvSpPr txBox="1"/>
          <p:nvPr/>
        </p:nvSpPr>
        <p:spPr>
          <a:xfrm>
            <a:off x="3744025" y="3762687"/>
            <a:ext cx="12084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vermontstandardoffer.com/wp-content/uploads/2019/01/SOP-1024x673.jpg">
            <a:extLst>
              <a:ext uri="{FF2B5EF4-FFF2-40B4-BE49-F238E27FC236}">
                <a16:creationId xmlns:a16="http://schemas.microsoft.com/office/drawing/2014/main" id="{E99E8304-8C02-4593-9E4D-2F9F29B2B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7" y="1685782"/>
            <a:ext cx="4519747" cy="36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ermontstandardoffer.com/wp-content/uploads/2019/09/IMG_5821.jpg">
            <a:extLst>
              <a:ext uri="{FF2B5EF4-FFF2-40B4-BE49-F238E27FC236}">
                <a16:creationId xmlns:a16="http://schemas.microsoft.com/office/drawing/2014/main" id="{E59B6D3C-3514-42FE-99E9-C2F5B66A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48" y="1685781"/>
            <a:ext cx="4876798" cy="36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3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E3393-3008-47DE-B97E-C5EEDD16A478}"/>
              </a:ext>
            </a:extLst>
          </p:cNvPr>
          <p:cNvSpPr/>
          <p:nvPr/>
        </p:nvSpPr>
        <p:spPr>
          <a:xfrm>
            <a:off x="365760" y="365760"/>
            <a:ext cx="7585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What is Standard Offer?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1FBFD-A37E-4AB9-8300-88EDDD4EE8CD}"/>
              </a:ext>
            </a:extLst>
          </p:cNvPr>
          <p:cNvSpPr txBox="1"/>
          <p:nvPr/>
        </p:nvSpPr>
        <p:spPr>
          <a:xfrm>
            <a:off x="5094514" y="1619794"/>
            <a:ext cx="46852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52F90E-24B1-4966-A8A2-688470D12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068667"/>
            <a:ext cx="9448800" cy="4935373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The Standard Offer is a procurement program for distributed generation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Created in 2009 with a cap of 50MW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Expanded in 2012 to 127.5MW cap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Projects can be up to 2.2MW. Eligible technologies include solar, wind &lt;100kW, wind 100kW to 2.2MW, landfill methane, biomass and hydroelectric</a:t>
            </a:r>
          </a:p>
          <a:p>
            <a:r>
              <a:rPr lang="en-US" sz="1600" dirty="0">
                <a:cs typeface="Calibri" panose="020F0502020204030204" pitchFamily="34" charset="0"/>
              </a:rPr>
              <a:t>An annual RFP </a:t>
            </a:r>
            <a:r>
              <a:rPr lang="en-US" sz="1600" dirty="0"/>
              <a:t>specifies the overall program capacity available for the year, the capacity allocated to different technologies, and technology-specific price caps</a:t>
            </a:r>
            <a:endParaRPr lang="en-US" sz="1600" dirty="0">
              <a:cs typeface="Calibri" panose="020F0502020204030204" pitchFamily="34" charset="0"/>
            </a:endParaRP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Bids are selected based on price until the program capacity is fully awarded</a:t>
            </a:r>
          </a:p>
          <a:p>
            <a:r>
              <a:rPr lang="en-US" sz="1600" dirty="0">
                <a:latin typeface="+mj-lt"/>
                <a:cs typeface="Calibri" panose="020F0502020204030204" pitchFamily="34" charset="0"/>
              </a:rPr>
              <a:t>Contracts for solar projects are for 25 years, other technologies for 20 years</a:t>
            </a:r>
          </a:p>
          <a:p>
            <a:r>
              <a:rPr lang="en-US" sz="1600" dirty="0"/>
              <a:t>The final RFP solicitation was in 2022</a:t>
            </a:r>
          </a:p>
          <a:p>
            <a:r>
              <a:rPr lang="en-US" sz="1600" dirty="0"/>
              <a:t>All utilities except WEC, Swanton and BED are required to buy power from Standard Offer projects based on their pro rata share of electric sales</a:t>
            </a:r>
          </a:p>
        </p:txBody>
      </p:sp>
    </p:spTree>
    <p:extLst>
      <p:ext uri="{BB962C8B-B14F-4D97-AF65-F5344CB8AC3E}">
        <p14:creationId xmlns:p14="http://schemas.microsoft.com/office/powerpoint/2010/main" val="175882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A91BC3D-6094-40DD-9D5B-66B87264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374" y="1126308"/>
            <a:ext cx="6160346" cy="4848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45F91B-CA92-42D8-6091-86E615AEFCC2}"/>
              </a:ext>
            </a:extLst>
          </p:cNvPr>
          <p:cNvSpPr/>
          <p:nvPr/>
        </p:nvSpPr>
        <p:spPr>
          <a:xfrm>
            <a:off x="365760" y="365760"/>
            <a:ext cx="7585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Standard Offer Program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1FEFE-8B4F-C97D-2D34-A7928373F743}"/>
              </a:ext>
            </a:extLst>
          </p:cNvPr>
          <p:cNvSpPr txBox="1"/>
          <p:nvPr/>
        </p:nvSpPr>
        <p:spPr>
          <a:xfrm>
            <a:off x="457200" y="1126308"/>
            <a:ext cx="5239174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majority of Standard Offer awards have been solar projects competing in the “Price Competitive Developer Block” 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“Technology Diversity Developer Block” and “Provider Blocks” have not been as heavily utilized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technology diversity block provides value by encouraging technology with diverse output profiles, though some technologies need additional scrutiny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2FF424-F701-D55E-6F32-29F2121BD45E}"/>
              </a:ext>
            </a:extLst>
          </p:cNvPr>
          <p:cNvSpPr/>
          <p:nvPr/>
        </p:nvSpPr>
        <p:spPr>
          <a:xfrm>
            <a:off x="5941906" y="1778000"/>
            <a:ext cx="5721773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2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AA15-0D4D-2DF6-60AB-B9C290DF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69746"/>
            <a:ext cx="9405741" cy="1824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Since 2020:</a:t>
            </a:r>
          </a:p>
          <a:p>
            <a:r>
              <a:rPr lang="en-US" sz="2200" dirty="0"/>
              <a:t>11 of 14 projects have received a CPG (1 project did not file for a CPG, 1 CPG is pending, and 1 project withdrew) </a:t>
            </a:r>
          </a:p>
          <a:p>
            <a:r>
              <a:rPr lang="en-US" sz="2200" dirty="0"/>
              <a:t>Average of 16 months (range of 8 – 28) for CPGs to be awarded after the announcement of the Standard Offer winners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CE3393-3008-47DE-B97E-C5EEDD16A478}"/>
              </a:ext>
            </a:extLst>
          </p:cNvPr>
          <p:cNvSpPr/>
          <p:nvPr/>
        </p:nvSpPr>
        <p:spPr>
          <a:xfrm>
            <a:off x="365760" y="365760"/>
            <a:ext cx="7585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Standard Offer Program By the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1FBFD-A37E-4AB9-8300-88EDDD4EE8CD}"/>
              </a:ext>
            </a:extLst>
          </p:cNvPr>
          <p:cNvSpPr txBox="1"/>
          <p:nvPr/>
        </p:nvSpPr>
        <p:spPr>
          <a:xfrm>
            <a:off x="457200" y="1126308"/>
            <a:ext cx="9171786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Overall: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Capacity Awarded: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137MW across 78 projects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Capacity Connected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76MW across 47 projects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Capacity in Development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39MW across 18 projects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Capacity Withdrawn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22MW across 13 projects</a:t>
            </a:r>
          </a:p>
        </p:txBody>
      </p:sp>
    </p:spTree>
    <p:extLst>
      <p:ext uri="{BB962C8B-B14F-4D97-AF65-F5344CB8AC3E}">
        <p14:creationId xmlns:p14="http://schemas.microsoft.com/office/powerpoint/2010/main" val="117756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BC75-5179-DF4C-0E19-69E356F5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8596668" cy="1320800"/>
          </a:xfrm>
        </p:spPr>
        <p:txBody>
          <a:bodyPr/>
          <a:lstStyle/>
          <a:p>
            <a:r>
              <a:rPr lang="en-US" dirty="0"/>
              <a:t>Outcome of Price Competitive Awards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1D280C-6E5B-C886-08FF-BBFC8A66F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9134" t="3399" r="9134" b="91763"/>
          <a:stretch/>
        </p:blipFill>
        <p:spPr>
          <a:xfrm>
            <a:off x="2293007" y="6523946"/>
            <a:ext cx="290658" cy="32582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72D2440-6DF4-1AAC-1E6E-EE73899161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886" t="71779" r="8937" b="20105"/>
          <a:stretch/>
        </p:blipFill>
        <p:spPr>
          <a:xfrm>
            <a:off x="2293007" y="5975131"/>
            <a:ext cx="290658" cy="546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4C77E-899C-9897-D7FB-FBBB5AA11C21}"/>
              </a:ext>
            </a:extLst>
          </p:cNvPr>
          <p:cNvSpPr txBox="1"/>
          <p:nvPr/>
        </p:nvSpPr>
        <p:spPr>
          <a:xfrm>
            <a:off x="2608352" y="5879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Commissioned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F10C6-AFA6-02E8-6F76-EB4CDAB4A29A}"/>
              </a:ext>
            </a:extLst>
          </p:cNvPr>
          <p:cNvSpPr txBox="1"/>
          <p:nvPr/>
        </p:nvSpPr>
        <p:spPr>
          <a:xfrm>
            <a:off x="2628672" y="619402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8C899-DFF9-833F-AFB8-367708BD330F}"/>
              </a:ext>
            </a:extLst>
          </p:cNvPr>
          <p:cNvSpPr txBox="1"/>
          <p:nvPr/>
        </p:nvSpPr>
        <p:spPr>
          <a:xfrm>
            <a:off x="2618512" y="647850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Withdrawn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A40191-5090-E87D-6EC2-38B104E18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840" y="1440970"/>
            <a:ext cx="8137059" cy="41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E3393-3008-47DE-B97E-C5EEDD16A478}"/>
              </a:ext>
            </a:extLst>
          </p:cNvPr>
          <p:cNvSpPr/>
          <p:nvPr/>
        </p:nvSpPr>
        <p:spPr>
          <a:xfrm>
            <a:off x="365760" y="365760"/>
            <a:ext cx="9018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Reauthorized Standard Offer in the Context of the 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FFE55-5672-417E-8FEF-78326C291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77"/>
          <a:stretch/>
        </p:blipFill>
        <p:spPr>
          <a:xfrm>
            <a:off x="330394" y="1531840"/>
            <a:ext cx="5962405" cy="3880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45376-30E5-46D7-A922-98AB4DE8D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1" t="77870" r="58033" b="10967"/>
          <a:stretch/>
        </p:blipFill>
        <p:spPr>
          <a:xfrm>
            <a:off x="1692960" y="2160589"/>
            <a:ext cx="1225038" cy="557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AE7E66-DEC4-42C2-8488-D61DECD37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1" t="87969" r="39192"/>
          <a:stretch/>
        </p:blipFill>
        <p:spPr>
          <a:xfrm>
            <a:off x="1348345" y="5440665"/>
            <a:ext cx="2348444" cy="6006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890B0B-D1EE-40CA-8DAC-CD870D22E394}"/>
              </a:ext>
            </a:extLst>
          </p:cNvPr>
          <p:cNvCxnSpPr>
            <a:cxnSpLocks/>
          </p:cNvCxnSpPr>
          <p:nvPr/>
        </p:nvCxnSpPr>
        <p:spPr>
          <a:xfrm>
            <a:off x="5843452" y="2667960"/>
            <a:ext cx="0" cy="1189938"/>
          </a:xfrm>
          <a:prstGeom prst="line">
            <a:avLst/>
          </a:prstGeom>
          <a:ln cap="flat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F1D893-ADCA-4209-A605-2D8C270B685E}"/>
              </a:ext>
            </a:extLst>
          </p:cNvPr>
          <p:cNvSpPr txBox="1"/>
          <p:nvPr/>
        </p:nvSpPr>
        <p:spPr>
          <a:xfrm>
            <a:off x="6030686" y="2318065"/>
            <a:ext cx="4087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2030 Vermont will require approximately 300 MW of additional distributed solar generation</a:t>
            </a:r>
          </a:p>
          <a:p>
            <a:endParaRPr lang="en-US" dirty="0"/>
          </a:p>
          <a:p>
            <a:r>
              <a:rPr lang="en-US" dirty="0"/>
              <a:t>REV’s proposal would put ~1/3 of that capacity into the Standard Offer program.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3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E3393-3008-47DE-B97E-C5EEDD16A478}"/>
              </a:ext>
            </a:extLst>
          </p:cNvPr>
          <p:cNvSpPr/>
          <p:nvPr/>
        </p:nvSpPr>
        <p:spPr>
          <a:xfrm>
            <a:off x="365760" y="365760"/>
            <a:ext cx="7585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Reauthorizing Standard Offer in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1FBFD-A37E-4AB9-8300-88EDDD4EE8CD}"/>
              </a:ext>
            </a:extLst>
          </p:cNvPr>
          <p:cNvSpPr txBox="1"/>
          <p:nvPr/>
        </p:nvSpPr>
        <p:spPr>
          <a:xfrm>
            <a:off x="5094514" y="1619794"/>
            <a:ext cx="46852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52F90E-24B1-4966-A8A2-688470D12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2192"/>
            <a:ext cx="5886026" cy="52360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 is seeking:</a:t>
            </a:r>
          </a:p>
          <a:p>
            <a:r>
              <a:rPr lang="en-US" dirty="0"/>
              <a:t>At least 100 MW of new Standard Offer Capacity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20MW/</a:t>
            </a:r>
            <a:r>
              <a:rPr lang="en-US" sz="1800" dirty="0" err="1"/>
              <a:t>yr</a:t>
            </a:r>
            <a:r>
              <a:rPr lang="en-US" sz="1800" dirty="0"/>
              <a:t> for five years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Biannual bidding process</a:t>
            </a:r>
          </a:p>
          <a:p>
            <a:r>
              <a:rPr lang="en-US" dirty="0"/>
              <a:t>Add a carve out for Community Solar – defined as projects owned by the project off-takers or an entity representing them</a:t>
            </a:r>
          </a:p>
          <a:p>
            <a:r>
              <a:rPr lang="en-US" dirty="0"/>
              <a:t>Eliminate Provider (utility) Block and allocations for technologies that emit greenhouse gases</a:t>
            </a:r>
          </a:p>
        </p:txBody>
      </p:sp>
      <p:pic>
        <p:nvPicPr>
          <p:cNvPr id="2050" name="Picture 2" descr="https://vermontstandardoffer.com/wp-content/uploads/2019/06/Williamstown-Aerial.jpg">
            <a:extLst>
              <a:ext uri="{FF2B5EF4-FFF2-40B4-BE49-F238E27FC236}">
                <a16:creationId xmlns:a16="http://schemas.microsoft.com/office/drawing/2014/main" id="{EC21598C-4CDD-4053-BB6D-1A97AC4D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08" y="1002192"/>
            <a:ext cx="4685212" cy="50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69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C331C-EE22-8B98-28DE-E3DE8E8A9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A2EAFE-1A68-06F2-9681-8EBB350843E6}"/>
              </a:ext>
            </a:extLst>
          </p:cNvPr>
          <p:cNvSpPr/>
          <p:nvPr/>
        </p:nvSpPr>
        <p:spPr>
          <a:xfrm>
            <a:off x="365760" y="365760"/>
            <a:ext cx="9018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Reauthorized Standard Offer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8CC19-8B52-9DC5-91AC-43CDE90F9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2192"/>
            <a:ext cx="8476826" cy="52360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reauthorized Standard offer:</a:t>
            </a:r>
          </a:p>
          <a:p>
            <a:r>
              <a:rPr lang="en-US" dirty="0"/>
              <a:t>Ensures the consistent and predictable deployment of new renewables and makes sure that early emissions reductions are achieved regardless of volatility in load growth</a:t>
            </a:r>
          </a:p>
          <a:p>
            <a:r>
              <a:rPr lang="en-US" dirty="0"/>
              <a:t>Recreates a space for community-owned renewables</a:t>
            </a:r>
          </a:p>
          <a:p>
            <a:r>
              <a:rPr lang="en-US" dirty="0"/>
              <a:t>Utilizes a mechanism that the Public Utility Commission has determined is consistent with the goal of timely development at the lowest feasible cost</a:t>
            </a:r>
          </a:p>
        </p:txBody>
      </p:sp>
    </p:spTree>
    <p:extLst>
      <p:ext uri="{BB962C8B-B14F-4D97-AF65-F5344CB8AC3E}">
        <p14:creationId xmlns:p14="http://schemas.microsoft.com/office/powerpoint/2010/main" val="31674527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22116</TotalTime>
  <Words>479</Words>
  <Application>Microsoft Office PowerPoint</Application>
  <PresentationFormat>Widescreen</PresentationFormat>
  <Paragraphs>93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Trebuchet MS</vt:lpstr>
      <vt:lpstr>Wingdings 3</vt:lpstr>
      <vt:lpstr>Facet</vt:lpstr>
      <vt:lpstr>Reauthorizing Vermont’s Standard Offer Program</vt:lpstr>
      <vt:lpstr>PowerPoint Presentation</vt:lpstr>
      <vt:lpstr>PowerPoint Presentation</vt:lpstr>
      <vt:lpstr>PowerPoint Presentation</vt:lpstr>
      <vt:lpstr>Outcome of Price Competitive Awards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Tewksbury</dc:creator>
  <cp:lastModifiedBy>Director</cp:lastModifiedBy>
  <cp:revision>305</cp:revision>
  <cp:lastPrinted>2025-01-10T19:27:39Z</cp:lastPrinted>
  <dcterms:created xsi:type="dcterms:W3CDTF">2021-09-10T15:17:59Z</dcterms:created>
  <dcterms:modified xsi:type="dcterms:W3CDTF">2025-01-13T18:19:17Z</dcterms:modified>
</cp:coreProperties>
</file>