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89" r:id="rId2"/>
    <p:sldId id="598" r:id="rId3"/>
    <p:sldId id="272" r:id="rId4"/>
    <p:sldId id="600" r:id="rId5"/>
    <p:sldId id="599" r:id="rId6"/>
    <p:sldId id="267" r:id="rId7"/>
    <p:sldId id="279" r:id="rId8"/>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6A006A-6BEF-485C-A933-71E31DB1AC0C}">
          <p14:sldIdLst>
            <p14:sldId id="289"/>
            <p14:sldId id="598"/>
            <p14:sldId id="272"/>
            <p14:sldId id="600"/>
            <p14:sldId id="599"/>
            <p14:sldId id="267"/>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rector" initials="D" lastIdx="0" clrIdx="0">
    <p:extLst>
      <p:ext uri="{19B8F6BF-5375-455C-9EA6-DF929625EA0E}">
        <p15:presenceInfo xmlns:p15="http://schemas.microsoft.com/office/powerpoint/2012/main" userId="Direc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9" autoAdjust="0"/>
    <p:restoredTop sz="96374" autoAdjust="0"/>
  </p:normalViewPr>
  <p:slideViewPr>
    <p:cSldViewPr snapToGrid="0">
      <p:cViewPr varScale="1">
        <p:scale>
          <a:sx n="82" d="100"/>
          <a:sy n="82" d="100"/>
        </p:scale>
        <p:origin x="677" y="72"/>
      </p:cViewPr>
      <p:guideLst/>
    </p:cSldViewPr>
  </p:slideViewPr>
  <p:outlineViewPr>
    <p:cViewPr>
      <p:scale>
        <a:sx n="33" d="100"/>
        <a:sy n="33" d="100"/>
      </p:scale>
      <p:origin x="0" y="-2052"/>
    </p:cViewPr>
  </p:outlineViewPr>
  <p:notesTextViewPr>
    <p:cViewPr>
      <p:scale>
        <a:sx n="1" d="1"/>
        <a:sy n="1" d="1"/>
      </p:scale>
      <p:origin x="0" y="0"/>
    </p:cViewPr>
  </p:notesTextViewPr>
  <p:notesViewPr>
    <p:cSldViewPr snapToGrid="0">
      <p:cViewPr varScale="1">
        <p:scale>
          <a:sx n="85" d="100"/>
          <a:sy n="85"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0F97E8-FBC5-47C0-84D3-4C31E75AD346}"/>
              </a:ext>
            </a:extLst>
          </p:cNvPr>
          <p:cNvSpPr>
            <a:spLocks noGrp="1"/>
          </p:cNvSpPr>
          <p:nvPr>
            <p:ph type="hdr" sz="quarter"/>
          </p:nvPr>
        </p:nvSpPr>
        <p:spPr>
          <a:xfrm>
            <a:off x="0" y="0"/>
            <a:ext cx="3076787" cy="469741"/>
          </a:xfrm>
          <a:prstGeom prst="rect">
            <a:avLst/>
          </a:prstGeom>
        </p:spPr>
        <p:txBody>
          <a:bodyPr vert="horz" lIns="91403" tIns="45702" rIns="91403" bIns="45702" rtlCol="0"/>
          <a:lstStyle>
            <a:lvl1pPr algn="l">
              <a:defRPr sz="1200"/>
            </a:lvl1pPr>
          </a:lstStyle>
          <a:p>
            <a:endParaRPr lang="en-US"/>
          </a:p>
        </p:txBody>
      </p:sp>
      <p:sp>
        <p:nvSpPr>
          <p:cNvPr id="3" name="Date Placeholder 2">
            <a:extLst>
              <a:ext uri="{FF2B5EF4-FFF2-40B4-BE49-F238E27FC236}">
                <a16:creationId xmlns:a16="http://schemas.microsoft.com/office/drawing/2014/main" id="{5DA537B1-7246-4106-B8FF-8B008B22F355}"/>
              </a:ext>
            </a:extLst>
          </p:cNvPr>
          <p:cNvSpPr>
            <a:spLocks noGrp="1"/>
          </p:cNvSpPr>
          <p:nvPr>
            <p:ph type="dt" sz="quarter" idx="1"/>
          </p:nvPr>
        </p:nvSpPr>
        <p:spPr>
          <a:xfrm>
            <a:off x="4020927" y="0"/>
            <a:ext cx="3076787" cy="469741"/>
          </a:xfrm>
          <a:prstGeom prst="rect">
            <a:avLst/>
          </a:prstGeom>
        </p:spPr>
        <p:txBody>
          <a:bodyPr vert="horz" lIns="91403" tIns="45702" rIns="91403" bIns="45702" rtlCol="0"/>
          <a:lstStyle>
            <a:lvl1pPr algn="r">
              <a:defRPr sz="1200"/>
            </a:lvl1pPr>
          </a:lstStyle>
          <a:p>
            <a:fld id="{7C367300-FF69-4D53-8B44-EC9A11FA8679}" type="datetimeFigureOut">
              <a:rPr lang="en-US" smtClean="0"/>
              <a:t>12/2/2024</a:t>
            </a:fld>
            <a:endParaRPr lang="en-US"/>
          </a:p>
        </p:txBody>
      </p:sp>
      <p:sp>
        <p:nvSpPr>
          <p:cNvPr id="4" name="Footer Placeholder 3">
            <a:extLst>
              <a:ext uri="{FF2B5EF4-FFF2-40B4-BE49-F238E27FC236}">
                <a16:creationId xmlns:a16="http://schemas.microsoft.com/office/drawing/2014/main" id="{F5671EDC-5710-478E-9392-B85C04A302B7}"/>
              </a:ext>
            </a:extLst>
          </p:cNvPr>
          <p:cNvSpPr>
            <a:spLocks noGrp="1"/>
          </p:cNvSpPr>
          <p:nvPr>
            <p:ph type="ftr" sz="quarter" idx="2"/>
          </p:nvPr>
        </p:nvSpPr>
        <p:spPr>
          <a:xfrm>
            <a:off x="0" y="8915559"/>
            <a:ext cx="3076787" cy="469741"/>
          </a:xfrm>
          <a:prstGeom prst="rect">
            <a:avLst/>
          </a:prstGeom>
        </p:spPr>
        <p:txBody>
          <a:bodyPr vert="horz" lIns="91403" tIns="45702" rIns="91403" bIns="457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F81888-3414-4B24-9B84-2CE56F80C204}"/>
              </a:ext>
            </a:extLst>
          </p:cNvPr>
          <p:cNvSpPr>
            <a:spLocks noGrp="1"/>
          </p:cNvSpPr>
          <p:nvPr>
            <p:ph type="sldNum" sz="quarter" idx="3"/>
          </p:nvPr>
        </p:nvSpPr>
        <p:spPr>
          <a:xfrm>
            <a:off x="4020927" y="8915559"/>
            <a:ext cx="3076787" cy="469741"/>
          </a:xfrm>
          <a:prstGeom prst="rect">
            <a:avLst/>
          </a:prstGeom>
        </p:spPr>
        <p:txBody>
          <a:bodyPr vert="horz" lIns="91403" tIns="45702" rIns="91403" bIns="45702" rtlCol="0" anchor="b"/>
          <a:lstStyle>
            <a:lvl1pPr algn="r">
              <a:defRPr sz="1200"/>
            </a:lvl1pPr>
          </a:lstStyle>
          <a:p>
            <a:fld id="{1FD5A3B8-FC04-4179-B157-D6CCF441227E}" type="slidenum">
              <a:rPr lang="en-US" smtClean="0"/>
              <a:t>‹#›</a:t>
            </a:fld>
            <a:endParaRPr lang="en-US"/>
          </a:p>
        </p:txBody>
      </p:sp>
    </p:spTree>
    <p:extLst>
      <p:ext uri="{BB962C8B-B14F-4D97-AF65-F5344CB8AC3E}">
        <p14:creationId xmlns:p14="http://schemas.microsoft.com/office/powerpoint/2010/main" val="14953384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14T20:23:29.59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91" tIns="47095" rIns="94191" bIns="47095"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1" tIns="47095" rIns="94191" bIns="47095" rtlCol="0"/>
          <a:lstStyle>
            <a:lvl1pPr algn="r">
              <a:defRPr sz="1200"/>
            </a:lvl1pPr>
          </a:lstStyle>
          <a:p>
            <a:fld id="{06E97E2E-1897-4945-9E34-D08F4A778F27}" type="datetimeFigureOut">
              <a:rPr lang="en-US" smtClean="0"/>
              <a:t>12/2/2024</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1" tIns="47095" rIns="94191" bIns="47095"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1" tIns="47095" rIns="94191" bIns="470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7"/>
            <a:ext cx="3076363" cy="470894"/>
          </a:xfrm>
          <a:prstGeom prst="rect">
            <a:avLst/>
          </a:prstGeom>
        </p:spPr>
        <p:txBody>
          <a:bodyPr vert="horz" lIns="94191" tIns="47095" rIns="94191" bIns="470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1" tIns="47095" rIns="94191" bIns="47095" rtlCol="0" anchor="b"/>
          <a:lstStyle>
            <a:lvl1pPr algn="r">
              <a:defRPr sz="1200"/>
            </a:lvl1pPr>
          </a:lstStyle>
          <a:p>
            <a:fld id="{09731A60-B987-4837-8A65-ECB3B44A8DE2}" type="slidenum">
              <a:rPr lang="en-US" smtClean="0"/>
              <a:t>‹#›</a:t>
            </a:fld>
            <a:endParaRPr lang="en-US" dirty="0"/>
          </a:p>
        </p:txBody>
      </p:sp>
    </p:spTree>
    <p:extLst>
      <p:ext uri="{BB962C8B-B14F-4D97-AF65-F5344CB8AC3E}">
        <p14:creationId xmlns:p14="http://schemas.microsoft.com/office/powerpoint/2010/main" val="103574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31A60-B987-4837-8A65-ECB3B44A8DE2}" type="slidenum">
              <a:rPr lang="en-US" smtClean="0"/>
              <a:t>1</a:t>
            </a:fld>
            <a:endParaRPr lang="en-US" dirty="0"/>
          </a:p>
        </p:txBody>
      </p:sp>
    </p:spTree>
    <p:extLst>
      <p:ext uri="{BB962C8B-B14F-4D97-AF65-F5344CB8AC3E}">
        <p14:creationId xmlns:p14="http://schemas.microsoft.com/office/powerpoint/2010/main" val="103052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slide: with examples – Most frequently adding or moving poles to accommodate </a:t>
            </a:r>
            <a:r>
              <a:rPr lang="en-US" dirty="0" err="1"/>
              <a:t>develop,emt</a:t>
            </a:r>
            <a:endParaRPr lang="en-US" dirty="0"/>
          </a:p>
        </p:txBody>
      </p:sp>
      <p:sp>
        <p:nvSpPr>
          <p:cNvPr id="4" name="Slide Number Placeholder 3"/>
          <p:cNvSpPr>
            <a:spLocks noGrp="1"/>
          </p:cNvSpPr>
          <p:nvPr>
            <p:ph type="sldNum" sz="quarter" idx="5"/>
          </p:nvPr>
        </p:nvSpPr>
        <p:spPr/>
        <p:txBody>
          <a:bodyPr/>
          <a:lstStyle/>
          <a:p>
            <a:fld id="{8C24B847-CB2E-41F1-8EAC-C0CB4089EBBC}" type="slidenum">
              <a:rPr lang="en-US" smtClean="0"/>
              <a:t>2</a:t>
            </a:fld>
            <a:endParaRPr lang="en-US"/>
          </a:p>
        </p:txBody>
      </p:sp>
    </p:spTree>
    <p:extLst>
      <p:ext uri="{BB962C8B-B14F-4D97-AF65-F5344CB8AC3E}">
        <p14:creationId xmlns:p14="http://schemas.microsoft.com/office/powerpoint/2010/main" val="373204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31A60-B987-4837-8A65-ECB3B44A8DE2}" type="slidenum">
              <a:rPr lang="en-US" smtClean="0"/>
              <a:t>4</a:t>
            </a:fld>
            <a:endParaRPr lang="en-US" dirty="0"/>
          </a:p>
        </p:txBody>
      </p:sp>
    </p:spTree>
    <p:extLst>
      <p:ext uri="{BB962C8B-B14F-4D97-AF65-F5344CB8AC3E}">
        <p14:creationId xmlns:p14="http://schemas.microsoft.com/office/powerpoint/2010/main" val="19483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5AFD7-427C-156E-A9A2-BCCFA47E8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7CFC8-9D88-B3D0-EA1B-A0DC49494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73F48-C9A9-9C7B-C201-FC32D9AB48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18BEFE-81B1-51AE-4909-6C55F5225681}"/>
              </a:ext>
            </a:extLst>
          </p:cNvPr>
          <p:cNvSpPr>
            <a:spLocks noGrp="1"/>
          </p:cNvSpPr>
          <p:nvPr>
            <p:ph type="sldNum" sz="quarter" idx="5"/>
          </p:nvPr>
        </p:nvSpPr>
        <p:spPr/>
        <p:txBody>
          <a:bodyPr/>
          <a:lstStyle/>
          <a:p>
            <a:fld id="{8C24B847-CB2E-41F1-8EAC-C0CB4089EBBC}" type="slidenum">
              <a:rPr lang="en-US" smtClean="0"/>
              <a:t>5</a:t>
            </a:fld>
            <a:endParaRPr lang="en-US"/>
          </a:p>
        </p:txBody>
      </p:sp>
    </p:spTree>
    <p:extLst>
      <p:ext uri="{BB962C8B-B14F-4D97-AF65-F5344CB8AC3E}">
        <p14:creationId xmlns:p14="http://schemas.microsoft.com/office/powerpoint/2010/main" val="32503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rid of background image</a:t>
            </a:r>
          </a:p>
        </p:txBody>
      </p:sp>
      <p:sp>
        <p:nvSpPr>
          <p:cNvPr id="4" name="Slide Number Placeholder 3"/>
          <p:cNvSpPr>
            <a:spLocks noGrp="1"/>
          </p:cNvSpPr>
          <p:nvPr>
            <p:ph type="sldNum" sz="quarter" idx="5"/>
          </p:nvPr>
        </p:nvSpPr>
        <p:spPr/>
        <p:txBody>
          <a:bodyPr/>
          <a:lstStyle/>
          <a:p>
            <a:fld id="{8C24B847-CB2E-41F1-8EAC-C0CB4089EBBC}" type="slidenum">
              <a:rPr lang="en-US" smtClean="0"/>
              <a:t>6</a:t>
            </a:fld>
            <a:endParaRPr lang="en-US"/>
          </a:p>
        </p:txBody>
      </p:sp>
    </p:spTree>
    <p:extLst>
      <p:ext uri="{BB962C8B-B14F-4D97-AF65-F5344CB8AC3E}">
        <p14:creationId xmlns:p14="http://schemas.microsoft.com/office/powerpoint/2010/main" val="214336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169218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180738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28EE-17CB-491A-89B3-FA9D8FFFC14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992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1957616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28EE-17CB-491A-89B3-FA9D8FFFC14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231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3538178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265839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376459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271083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352795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31348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232777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155502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301097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110191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F1E27A-9B8A-41E0-BDA4-C5AB0A3DCAC0}" type="datetimeFigureOut">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8028EE-17CB-491A-89B3-FA9D8FFFC144}" type="slidenum">
              <a:rPr lang="en-US" smtClean="0"/>
              <a:t>‹#›</a:t>
            </a:fld>
            <a:endParaRPr lang="en-US" dirty="0"/>
          </a:p>
        </p:txBody>
      </p:sp>
    </p:spTree>
    <p:extLst>
      <p:ext uri="{BB962C8B-B14F-4D97-AF65-F5344CB8AC3E}">
        <p14:creationId xmlns:p14="http://schemas.microsoft.com/office/powerpoint/2010/main" val="19781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F1E27A-9B8A-41E0-BDA4-C5AB0A3DCAC0}" type="datetimeFigureOut">
              <a:rPr lang="en-US" smtClean="0"/>
              <a:t>12/2/2024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8028EE-17CB-491A-89B3-FA9D8FFFC144}" type="slidenum">
              <a:rPr lang="en-US" smtClean="0"/>
              <a:t>‹#›</a:t>
            </a:fld>
            <a:endParaRPr lang="en-US" dirty="0"/>
          </a:p>
        </p:txBody>
      </p:sp>
      <p:pic>
        <p:nvPicPr>
          <p:cNvPr id="9" name="Picture 8">
            <a:extLst>
              <a:ext uri="{FF2B5EF4-FFF2-40B4-BE49-F238E27FC236}">
                <a16:creationId xmlns:a16="http://schemas.microsoft.com/office/drawing/2014/main" id="{48C6DCB5-CDF2-4EBD-99E7-C6720124F6F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5659" y="5435600"/>
            <a:ext cx="1363183" cy="1363183"/>
          </a:xfrm>
          <a:prstGeom prst="rect">
            <a:avLst/>
          </a:prstGeom>
        </p:spPr>
      </p:pic>
    </p:spTree>
    <p:extLst>
      <p:ext uri="{BB962C8B-B14F-4D97-AF65-F5344CB8AC3E}">
        <p14:creationId xmlns:p14="http://schemas.microsoft.com/office/powerpoint/2010/main" val="3760002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0.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EE09-FB65-4F73-A992-0133F5768DE9}"/>
              </a:ext>
            </a:extLst>
          </p:cNvPr>
          <p:cNvSpPr>
            <a:spLocks noGrp="1"/>
          </p:cNvSpPr>
          <p:nvPr>
            <p:ph type="title"/>
          </p:nvPr>
        </p:nvSpPr>
        <p:spPr>
          <a:xfrm>
            <a:off x="677335" y="609600"/>
            <a:ext cx="8596668" cy="967273"/>
          </a:xfrm>
        </p:spPr>
        <p:txBody>
          <a:bodyPr>
            <a:noAutofit/>
          </a:bodyPr>
          <a:lstStyle/>
          <a:p>
            <a:pPr algn="ctr">
              <a:spcBef>
                <a:spcPts val="0"/>
              </a:spcBef>
            </a:pPr>
            <a:r>
              <a:rPr lang="en-US" sz="2400" dirty="0"/>
              <a:t>The Permitting Process for Required Electric Grid </a:t>
            </a:r>
            <a:r>
              <a:rPr lang="en-US" sz="2400" b="1" dirty="0"/>
              <a:t>Distribution Upgrades </a:t>
            </a:r>
            <a:r>
              <a:rPr lang="en-US" sz="2400" dirty="0"/>
              <a:t>is Broken and Needs Fixing</a:t>
            </a:r>
            <a:endParaRPr lang="en-US" sz="2400" dirty="0">
              <a:solidFill>
                <a:srgbClr val="92D050"/>
              </a:solidFill>
            </a:endParaRPr>
          </a:p>
        </p:txBody>
      </p:sp>
      <p:sp>
        <p:nvSpPr>
          <p:cNvPr id="5" name="Text Placeholder 4">
            <a:extLst>
              <a:ext uri="{FF2B5EF4-FFF2-40B4-BE49-F238E27FC236}">
                <a16:creationId xmlns:a16="http://schemas.microsoft.com/office/drawing/2014/main" id="{6B6EFA56-E312-446A-8FA0-3C6CAED359C5}"/>
              </a:ext>
            </a:extLst>
          </p:cNvPr>
          <p:cNvSpPr>
            <a:spLocks noGrp="1"/>
          </p:cNvSpPr>
          <p:nvPr>
            <p:ph type="body" idx="1"/>
          </p:nvPr>
        </p:nvSpPr>
        <p:spPr>
          <a:xfrm>
            <a:off x="1093121" y="3081262"/>
            <a:ext cx="8180882" cy="2255128"/>
          </a:xfrm>
        </p:spPr>
        <p:txBody>
          <a:bodyPr/>
          <a:lstStyle/>
          <a:p>
            <a:pPr algn="ctr">
              <a:spcBef>
                <a:spcPts val="0"/>
              </a:spcBef>
            </a:pPr>
            <a:r>
              <a:rPr lang="en-US" dirty="0"/>
              <a:t>In recent years, the permitting for many solar arrays has been singled out </a:t>
            </a:r>
          </a:p>
          <a:p>
            <a:pPr algn="ctr">
              <a:spcBef>
                <a:spcPts val="0"/>
              </a:spcBef>
            </a:pPr>
            <a:r>
              <a:rPr lang="en-US" dirty="0"/>
              <a:t>for a more time consuming and unpredictable process  </a:t>
            </a:r>
          </a:p>
          <a:p>
            <a:pPr algn="ctr">
              <a:spcBef>
                <a:spcPts val="0"/>
              </a:spcBef>
            </a:pPr>
            <a:r>
              <a:rPr lang="en-US" b="1" dirty="0"/>
              <a:t>than all other forms of development</a:t>
            </a: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0BF17E14-A5DE-4FC5-B8E3-DAD8B437EC91}"/>
                  </a:ext>
                </a:extLst>
              </p14:cNvPr>
              <p14:cNvContentPartPr/>
              <p14:nvPr/>
            </p14:nvContentPartPr>
            <p14:xfrm>
              <a:off x="4676229" y="6426566"/>
              <a:ext cx="360" cy="360"/>
            </p14:xfrm>
          </p:contentPart>
        </mc:Choice>
        <mc:Fallback xmlns="">
          <p:pic>
            <p:nvPicPr>
              <p:cNvPr id="17" name="Ink 16">
                <a:extLst>
                  <a:ext uri="{FF2B5EF4-FFF2-40B4-BE49-F238E27FC236}">
                    <a16:creationId xmlns:a16="http://schemas.microsoft.com/office/drawing/2014/main" id="{0BF17E14-A5DE-4FC5-B8E3-DAD8B437EC91}"/>
                  </a:ext>
                </a:extLst>
              </p:cNvPr>
              <p:cNvPicPr/>
              <p:nvPr/>
            </p:nvPicPr>
            <p:blipFill>
              <a:blip r:embed="rId9"/>
              <a:stretch>
                <a:fillRect/>
              </a:stretch>
            </p:blipFill>
            <p:spPr>
              <a:xfrm>
                <a:off x="4667229" y="6417926"/>
                <a:ext cx="18000" cy="18000"/>
              </a:xfrm>
              <a:prstGeom prst="rect">
                <a:avLst/>
              </a:prstGeom>
            </p:spPr>
          </p:pic>
        </mc:Fallback>
      </mc:AlternateContent>
    </p:spTree>
    <p:extLst>
      <p:ext uri="{BB962C8B-B14F-4D97-AF65-F5344CB8AC3E}">
        <p14:creationId xmlns:p14="http://schemas.microsoft.com/office/powerpoint/2010/main" val="228379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2F2A2B-F485-1EEA-26CE-046934D4BBCA}"/>
              </a:ext>
            </a:extLst>
          </p:cNvPr>
          <p:cNvSpPr txBox="1"/>
          <p:nvPr/>
        </p:nvSpPr>
        <p:spPr>
          <a:xfrm>
            <a:off x="6004823" y="1353339"/>
            <a:ext cx="3894958" cy="1508105"/>
          </a:xfrm>
          <a:prstGeom prst="rect">
            <a:avLst/>
          </a:prstGeom>
          <a:solidFill>
            <a:schemeClr val="bg1"/>
          </a:solidFill>
        </p:spPr>
        <p:txBody>
          <a:bodyPr wrap="square" rtlCol="0">
            <a:spAutoFit/>
          </a:bodyPr>
          <a:lstStyle/>
          <a:p>
            <a:r>
              <a:rPr lang="en-US" sz="1800" b="1" dirty="0">
                <a:latin typeface="+mj-lt"/>
              </a:rPr>
              <a:t>Upgrades to existing lines </a:t>
            </a:r>
            <a:r>
              <a:rPr lang="en-US" sz="1800" dirty="0">
                <a:latin typeface="+mj-lt"/>
              </a:rPr>
              <a:t>include </a:t>
            </a:r>
            <a:r>
              <a:rPr lang="en-US" dirty="0">
                <a:latin typeface="+mj-lt"/>
              </a:rPr>
              <a:t>switching to heavier gauge wire, </a:t>
            </a:r>
            <a:r>
              <a:rPr lang="en-US" sz="1800" dirty="0">
                <a:latin typeface="+mj-lt"/>
              </a:rPr>
              <a:t>adding/moving power poles, and upgrading transformers.</a:t>
            </a:r>
            <a:endParaRPr lang="en-US" b="1" dirty="0">
              <a:latin typeface="+mj-lt"/>
            </a:endParaRPr>
          </a:p>
          <a:p>
            <a:pPr algn="ctr"/>
            <a:endParaRPr lang="en-US" sz="2000" i="1" dirty="0">
              <a:latin typeface="+mj-lt"/>
            </a:endParaRPr>
          </a:p>
        </p:txBody>
      </p:sp>
      <p:grpSp>
        <p:nvGrpSpPr>
          <p:cNvPr id="10" name="Group 9">
            <a:extLst>
              <a:ext uri="{FF2B5EF4-FFF2-40B4-BE49-F238E27FC236}">
                <a16:creationId xmlns:a16="http://schemas.microsoft.com/office/drawing/2014/main" id="{F8A431B1-DDEA-C3DF-2AB2-34852EBEB66A}"/>
              </a:ext>
            </a:extLst>
          </p:cNvPr>
          <p:cNvGrpSpPr/>
          <p:nvPr/>
        </p:nvGrpSpPr>
        <p:grpSpPr>
          <a:xfrm>
            <a:off x="1963878" y="1680264"/>
            <a:ext cx="6717104" cy="5632092"/>
            <a:chOff x="1367644" y="809090"/>
            <a:chExt cx="6717104" cy="5632092"/>
          </a:xfrm>
        </p:grpSpPr>
        <p:grpSp>
          <p:nvGrpSpPr>
            <p:cNvPr id="11" name="Group 10">
              <a:extLst>
                <a:ext uri="{FF2B5EF4-FFF2-40B4-BE49-F238E27FC236}">
                  <a16:creationId xmlns:a16="http://schemas.microsoft.com/office/drawing/2014/main" id="{BF07A3C6-F4D8-68EB-B3A0-F2FDD4A614DF}"/>
                </a:ext>
              </a:extLst>
            </p:cNvPr>
            <p:cNvGrpSpPr/>
            <p:nvPr/>
          </p:nvGrpSpPr>
          <p:grpSpPr>
            <a:xfrm>
              <a:off x="3703538" y="809090"/>
              <a:ext cx="3710281" cy="5632092"/>
              <a:chOff x="6244731" y="809090"/>
              <a:chExt cx="3710281" cy="5632092"/>
            </a:xfrm>
          </p:grpSpPr>
          <p:sp>
            <p:nvSpPr>
              <p:cNvPr id="71" name="Rectangle 70">
                <a:extLst>
                  <a:ext uri="{FF2B5EF4-FFF2-40B4-BE49-F238E27FC236}">
                    <a16:creationId xmlns:a16="http://schemas.microsoft.com/office/drawing/2014/main" id="{18B666A4-868D-41ED-9803-0084247836C4}"/>
                  </a:ext>
                </a:extLst>
              </p:cNvPr>
              <p:cNvSpPr/>
              <p:nvPr/>
            </p:nvSpPr>
            <p:spPr>
              <a:xfrm rot="2927609">
                <a:off x="5283826" y="3239125"/>
                <a:ext cx="5632092" cy="772021"/>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a:extLst>
                  <a:ext uri="{FF2B5EF4-FFF2-40B4-BE49-F238E27FC236}">
                    <a16:creationId xmlns:a16="http://schemas.microsoft.com/office/drawing/2014/main" id="{24E7CBE0-C7F8-7077-7566-62F0BBFCCE90}"/>
                  </a:ext>
                </a:extLst>
              </p:cNvPr>
              <p:cNvCxnSpPr>
                <a:cxnSpLocks/>
                <a:stCxn id="71" idx="1"/>
                <a:endCxn id="71" idx="3"/>
              </p:cNvCxnSpPr>
              <p:nvPr/>
            </p:nvCxnSpPr>
            <p:spPr>
              <a:xfrm>
                <a:off x="6244731" y="1506512"/>
                <a:ext cx="3710281" cy="4237248"/>
              </a:xfrm>
              <a:prstGeom prst="line">
                <a:avLst/>
              </a:prstGeom>
              <a:ln>
                <a:solidFill>
                  <a:srgbClr val="FFFF00"/>
                </a:solidFill>
                <a:prstDash val="dash"/>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6760DD06-FF4F-8F2A-2FF7-DA37D84765E0}"/>
                </a:ext>
              </a:extLst>
            </p:cNvPr>
            <p:cNvGrpSpPr/>
            <p:nvPr/>
          </p:nvGrpSpPr>
          <p:grpSpPr>
            <a:xfrm>
              <a:off x="1367644" y="1927906"/>
              <a:ext cx="6717104" cy="3564357"/>
              <a:chOff x="1367644" y="1927906"/>
              <a:chExt cx="6717104" cy="3564357"/>
            </a:xfrm>
          </p:grpSpPr>
          <p:grpSp>
            <p:nvGrpSpPr>
              <p:cNvPr id="15" name="Group 14">
                <a:extLst>
                  <a:ext uri="{FF2B5EF4-FFF2-40B4-BE49-F238E27FC236}">
                    <a16:creationId xmlns:a16="http://schemas.microsoft.com/office/drawing/2014/main" id="{F231236F-396E-D0E3-C6F6-7D57626AF1B8}"/>
                  </a:ext>
                </a:extLst>
              </p:cNvPr>
              <p:cNvGrpSpPr/>
              <p:nvPr/>
            </p:nvGrpSpPr>
            <p:grpSpPr>
              <a:xfrm>
                <a:off x="5948725" y="2092179"/>
                <a:ext cx="233680" cy="1117600"/>
                <a:chOff x="9255760" y="3901443"/>
                <a:chExt cx="233680" cy="1117600"/>
              </a:xfrm>
            </p:grpSpPr>
            <p:cxnSp>
              <p:nvCxnSpPr>
                <p:cNvPr id="67" name="Straight Connector 66">
                  <a:extLst>
                    <a:ext uri="{FF2B5EF4-FFF2-40B4-BE49-F238E27FC236}">
                      <a16:creationId xmlns:a16="http://schemas.microsoft.com/office/drawing/2014/main" id="{9B2662FD-4754-3248-1854-CA3808675471}"/>
                    </a:ext>
                  </a:extLst>
                </p:cNvPr>
                <p:cNvCxnSpPr/>
                <p:nvPr/>
              </p:nvCxnSpPr>
              <p:spPr>
                <a:xfrm flipV="1">
                  <a:off x="9372600" y="3901443"/>
                  <a:ext cx="0" cy="1117600"/>
                </a:xfrm>
                <a:prstGeom prst="line">
                  <a:avLst/>
                </a:prstGeom>
                <a:ln w="508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E5B1536-F162-9CBE-C002-41482FD1AFCE}"/>
                    </a:ext>
                  </a:extLst>
                </p:cNvPr>
                <p:cNvCxnSpPr/>
                <p:nvPr/>
              </p:nvCxnSpPr>
              <p:spPr>
                <a:xfrm>
                  <a:off x="9255760" y="4158501"/>
                  <a:ext cx="233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D38EC290-7319-8D3F-6FC0-7E777BB437EF}"/>
                  </a:ext>
                </a:extLst>
              </p:cNvPr>
              <p:cNvGrpSpPr/>
              <p:nvPr/>
            </p:nvGrpSpPr>
            <p:grpSpPr>
              <a:xfrm>
                <a:off x="7851068" y="4374663"/>
                <a:ext cx="233680" cy="1117600"/>
                <a:chOff x="9306560" y="4117786"/>
                <a:chExt cx="233680" cy="1117600"/>
              </a:xfrm>
            </p:grpSpPr>
            <p:cxnSp>
              <p:nvCxnSpPr>
                <p:cNvPr id="65" name="Straight Connector 64">
                  <a:extLst>
                    <a:ext uri="{FF2B5EF4-FFF2-40B4-BE49-F238E27FC236}">
                      <a16:creationId xmlns:a16="http://schemas.microsoft.com/office/drawing/2014/main" id="{6E2B7A75-23D7-BB45-1074-395DA9E7BD24}"/>
                    </a:ext>
                  </a:extLst>
                </p:cNvPr>
                <p:cNvCxnSpPr/>
                <p:nvPr/>
              </p:nvCxnSpPr>
              <p:spPr>
                <a:xfrm flipV="1">
                  <a:off x="9423166" y="4117786"/>
                  <a:ext cx="0" cy="1117600"/>
                </a:xfrm>
                <a:prstGeom prst="line">
                  <a:avLst/>
                </a:prstGeom>
                <a:ln w="508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C6DCD0A-DC5D-9963-8A43-253B5437CD2A}"/>
                    </a:ext>
                  </a:extLst>
                </p:cNvPr>
                <p:cNvCxnSpPr/>
                <p:nvPr/>
              </p:nvCxnSpPr>
              <p:spPr>
                <a:xfrm>
                  <a:off x="9306560" y="4341306"/>
                  <a:ext cx="233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AD331CDE-A1B2-1C36-493D-C238547E726C}"/>
                  </a:ext>
                </a:extLst>
              </p:cNvPr>
              <p:cNvGrpSpPr/>
              <p:nvPr/>
            </p:nvGrpSpPr>
            <p:grpSpPr>
              <a:xfrm>
                <a:off x="2508332" y="1927906"/>
                <a:ext cx="233680" cy="1117600"/>
                <a:chOff x="7543975" y="4160858"/>
                <a:chExt cx="233680" cy="1117600"/>
              </a:xfrm>
            </p:grpSpPr>
            <p:cxnSp>
              <p:nvCxnSpPr>
                <p:cNvPr id="59" name="Straight Connector 58">
                  <a:extLst>
                    <a:ext uri="{FF2B5EF4-FFF2-40B4-BE49-F238E27FC236}">
                      <a16:creationId xmlns:a16="http://schemas.microsoft.com/office/drawing/2014/main" id="{23FD3AE3-3271-98E3-48E6-D0D735A5263C}"/>
                    </a:ext>
                  </a:extLst>
                </p:cNvPr>
                <p:cNvCxnSpPr/>
                <p:nvPr/>
              </p:nvCxnSpPr>
              <p:spPr>
                <a:xfrm flipV="1">
                  <a:off x="7647812" y="4160858"/>
                  <a:ext cx="0" cy="1117600"/>
                </a:xfrm>
                <a:prstGeom prst="line">
                  <a:avLst/>
                </a:prstGeom>
                <a:ln w="508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F238DC3-B911-964E-AA85-F832955FC25A}"/>
                    </a:ext>
                  </a:extLst>
                </p:cNvPr>
                <p:cNvCxnSpPr>
                  <a:cxnSpLocks/>
                </p:cNvCxnSpPr>
                <p:nvPr/>
              </p:nvCxnSpPr>
              <p:spPr>
                <a:xfrm>
                  <a:off x="7543975" y="4420982"/>
                  <a:ext cx="233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7A057700-CF96-7D05-DC4C-F8F25DD46584}"/>
                  </a:ext>
                </a:extLst>
              </p:cNvPr>
              <p:cNvGrpSpPr/>
              <p:nvPr/>
            </p:nvGrpSpPr>
            <p:grpSpPr>
              <a:xfrm>
                <a:off x="2575757" y="4224599"/>
                <a:ext cx="233680" cy="1117600"/>
                <a:chOff x="6197600" y="4084320"/>
                <a:chExt cx="233680" cy="1117600"/>
              </a:xfrm>
            </p:grpSpPr>
            <p:cxnSp>
              <p:nvCxnSpPr>
                <p:cNvPr id="57" name="Straight Connector 56">
                  <a:extLst>
                    <a:ext uri="{FF2B5EF4-FFF2-40B4-BE49-F238E27FC236}">
                      <a16:creationId xmlns:a16="http://schemas.microsoft.com/office/drawing/2014/main" id="{606F7AC0-D813-18E4-0E85-6B129F94B145}"/>
                    </a:ext>
                  </a:extLst>
                </p:cNvPr>
                <p:cNvCxnSpPr/>
                <p:nvPr/>
              </p:nvCxnSpPr>
              <p:spPr>
                <a:xfrm flipV="1">
                  <a:off x="6314206" y="4084320"/>
                  <a:ext cx="0" cy="1117600"/>
                </a:xfrm>
                <a:prstGeom prst="line">
                  <a:avLst/>
                </a:prstGeom>
                <a:ln w="508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B5A2CD8D-05D8-81F7-32E6-4589263C5C11}"/>
                    </a:ext>
                  </a:extLst>
                </p:cNvPr>
                <p:cNvCxnSpPr/>
                <p:nvPr/>
              </p:nvCxnSpPr>
              <p:spPr>
                <a:xfrm>
                  <a:off x="6197600" y="4307840"/>
                  <a:ext cx="233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 name="Straight Connector 45">
                <a:extLst>
                  <a:ext uri="{FF2B5EF4-FFF2-40B4-BE49-F238E27FC236}">
                    <a16:creationId xmlns:a16="http://schemas.microsoft.com/office/drawing/2014/main" id="{442562E7-7B52-EB2F-99EC-7B65FDB4E92D}"/>
                  </a:ext>
                </a:extLst>
              </p:cNvPr>
              <p:cNvCxnSpPr>
                <a:cxnSpLocks/>
              </p:cNvCxnSpPr>
              <p:nvPr/>
            </p:nvCxnSpPr>
            <p:spPr>
              <a:xfrm>
                <a:off x="1526178" y="4470690"/>
                <a:ext cx="6394878" cy="115899"/>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ADB2FE1-002C-E4AB-5A4B-960CC57DCFCA}"/>
                  </a:ext>
                </a:extLst>
              </p:cNvPr>
              <p:cNvCxnSpPr>
                <a:cxnSpLocks/>
                <a:endCxn id="23" idx="3"/>
              </p:cNvCxnSpPr>
              <p:nvPr/>
            </p:nvCxnSpPr>
            <p:spPr>
              <a:xfrm flipH="1" flipV="1">
                <a:off x="1367644" y="2194865"/>
                <a:ext cx="4581081" cy="163326"/>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grpSp>
      <p:grpSp>
        <p:nvGrpSpPr>
          <p:cNvPr id="79" name="Group 78">
            <a:extLst>
              <a:ext uri="{FF2B5EF4-FFF2-40B4-BE49-F238E27FC236}">
                <a16:creationId xmlns:a16="http://schemas.microsoft.com/office/drawing/2014/main" id="{E5A9D61C-362B-1D7C-F085-6A951F76085A}"/>
              </a:ext>
            </a:extLst>
          </p:cNvPr>
          <p:cNvGrpSpPr/>
          <p:nvPr/>
        </p:nvGrpSpPr>
        <p:grpSpPr>
          <a:xfrm>
            <a:off x="5344758" y="1769888"/>
            <a:ext cx="3803450" cy="4501509"/>
            <a:chOff x="3022419" y="1592261"/>
            <a:chExt cx="3803450" cy="4501509"/>
          </a:xfrm>
        </p:grpSpPr>
        <p:cxnSp>
          <p:nvCxnSpPr>
            <p:cNvPr id="4" name="Straight Connector 3">
              <a:extLst>
                <a:ext uri="{FF2B5EF4-FFF2-40B4-BE49-F238E27FC236}">
                  <a16:creationId xmlns:a16="http://schemas.microsoft.com/office/drawing/2014/main" id="{02890158-5B60-FA29-C686-A86C0BB19AE9}"/>
                </a:ext>
              </a:extLst>
            </p:cNvPr>
            <p:cNvCxnSpPr>
              <a:cxnSpLocks/>
            </p:cNvCxnSpPr>
            <p:nvPr/>
          </p:nvCxnSpPr>
          <p:spPr>
            <a:xfrm>
              <a:off x="3159419" y="1865622"/>
              <a:ext cx="3666450" cy="4228148"/>
            </a:xfrm>
            <a:prstGeom prst="line">
              <a:avLst/>
            </a:prstGeom>
            <a:ln w="53975">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nvGrpSpPr>
            <p:cNvPr id="73" name="Group 72">
              <a:extLst>
                <a:ext uri="{FF2B5EF4-FFF2-40B4-BE49-F238E27FC236}">
                  <a16:creationId xmlns:a16="http://schemas.microsoft.com/office/drawing/2014/main" id="{AB9E7731-EAFA-D6CA-8483-90AF73B8E985}"/>
                </a:ext>
              </a:extLst>
            </p:cNvPr>
            <p:cNvGrpSpPr/>
            <p:nvPr/>
          </p:nvGrpSpPr>
          <p:grpSpPr>
            <a:xfrm>
              <a:off x="5203518" y="4046637"/>
              <a:ext cx="233680" cy="1117600"/>
              <a:chOff x="7772400" y="4602480"/>
              <a:chExt cx="233680" cy="1117600"/>
            </a:xfrm>
          </p:grpSpPr>
          <p:cxnSp>
            <p:nvCxnSpPr>
              <p:cNvPr id="74" name="Straight Connector 73">
                <a:extLst>
                  <a:ext uri="{FF2B5EF4-FFF2-40B4-BE49-F238E27FC236}">
                    <a16:creationId xmlns:a16="http://schemas.microsoft.com/office/drawing/2014/main" id="{4807A08A-5801-B389-9112-A64A8EA22302}"/>
                  </a:ext>
                </a:extLst>
              </p:cNvPr>
              <p:cNvCxnSpPr/>
              <p:nvPr/>
            </p:nvCxnSpPr>
            <p:spPr>
              <a:xfrm flipV="1">
                <a:off x="7889006" y="4602480"/>
                <a:ext cx="0" cy="1117600"/>
              </a:xfrm>
              <a:prstGeom prst="line">
                <a:avLst/>
              </a:prstGeom>
              <a:ln w="508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462BA17-E332-1FA3-ACB4-5587D13601F5}"/>
                  </a:ext>
                </a:extLst>
              </p:cNvPr>
              <p:cNvCxnSpPr/>
              <p:nvPr/>
            </p:nvCxnSpPr>
            <p:spPr>
              <a:xfrm>
                <a:off x="7772400" y="4826000"/>
                <a:ext cx="233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6" name="Group 75">
              <a:extLst>
                <a:ext uri="{FF2B5EF4-FFF2-40B4-BE49-F238E27FC236}">
                  <a16:creationId xmlns:a16="http://schemas.microsoft.com/office/drawing/2014/main" id="{8044FE80-CC0E-4F82-E66C-3D1FD7E19212}"/>
                </a:ext>
              </a:extLst>
            </p:cNvPr>
            <p:cNvGrpSpPr/>
            <p:nvPr/>
          </p:nvGrpSpPr>
          <p:grpSpPr>
            <a:xfrm>
              <a:off x="3022419" y="1592261"/>
              <a:ext cx="233680" cy="1117600"/>
              <a:chOff x="7226168" y="3955965"/>
              <a:chExt cx="233680" cy="1117600"/>
            </a:xfrm>
          </p:grpSpPr>
          <p:cxnSp>
            <p:nvCxnSpPr>
              <p:cNvPr id="77" name="Straight Connector 76">
                <a:extLst>
                  <a:ext uri="{FF2B5EF4-FFF2-40B4-BE49-F238E27FC236}">
                    <a16:creationId xmlns:a16="http://schemas.microsoft.com/office/drawing/2014/main" id="{FD34DBEF-3B8D-C90A-434B-45962365382F}"/>
                  </a:ext>
                </a:extLst>
              </p:cNvPr>
              <p:cNvCxnSpPr/>
              <p:nvPr/>
            </p:nvCxnSpPr>
            <p:spPr>
              <a:xfrm flipV="1">
                <a:off x="7343008" y="3955965"/>
                <a:ext cx="0" cy="1117600"/>
              </a:xfrm>
              <a:prstGeom prst="line">
                <a:avLst/>
              </a:prstGeom>
              <a:ln w="508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5D5E4D3B-53C4-4425-D517-7042AC83292E}"/>
                  </a:ext>
                </a:extLst>
              </p:cNvPr>
              <p:cNvCxnSpPr/>
              <p:nvPr/>
            </p:nvCxnSpPr>
            <p:spPr>
              <a:xfrm>
                <a:off x="7226168" y="4142690"/>
                <a:ext cx="233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81" name="TextBox 80">
            <a:extLst>
              <a:ext uri="{FF2B5EF4-FFF2-40B4-BE49-F238E27FC236}">
                <a16:creationId xmlns:a16="http://schemas.microsoft.com/office/drawing/2014/main" id="{742FF2B6-8355-A466-864E-5ED88627C68A}"/>
              </a:ext>
            </a:extLst>
          </p:cNvPr>
          <p:cNvSpPr txBox="1"/>
          <p:nvPr/>
        </p:nvSpPr>
        <p:spPr>
          <a:xfrm>
            <a:off x="1483210" y="4158898"/>
            <a:ext cx="2308273" cy="338554"/>
          </a:xfrm>
          <a:prstGeom prst="rect">
            <a:avLst/>
          </a:prstGeom>
          <a:noFill/>
        </p:spPr>
        <p:txBody>
          <a:bodyPr wrap="square" rtlCol="0">
            <a:spAutoFit/>
          </a:bodyPr>
          <a:lstStyle/>
          <a:p>
            <a:r>
              <a:rPr lang="en-US" sz="1600" i="1" dirty="0"/>
              <a:t>New poles and wires</a:t>
            </a:r>
          </a:p>
        </p:txBody>
      </p:sp>
      <p:cxnSp>
        <p:nvCxnSpPr>
          <p:cNvPr id="84" name="Straight Arrow Connector 83">
            <a:extLst>
              <a:ext uri="{FF2B5EF4-FFF2-40B4-BE49-F238E27FC236}">
                <a16:creationId xmlns:a16="http://schemas.microsoft.com/office/drawing/2014/main" id="{F341E3AD-0DD8-76D3-C635-6E28ADF290F2}"/>
              </a:ext>
            </a:extLst>
          </p:cNvPr>
          <p:cNvCxnSpPr>
            <a:cxnSpLocks/>
            <a:stCxn id="81" idx="2"/>
          </p:cNvCxnSpPr>
          <p:nvPr/>
        </p:nvCxnSpPr>
        <p:spPr>
          <a:xfrm>
            <a:off x="2637347" y="4497452"/>
            <a:ext cx="497188" cy="5729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1C173C29-3337-4CF4-94AE-3EFA174FE658}"/>
              </a:ext>
            </a:extLst>
          </p:cNvPr>
          <p:cNvCxnSpPr>
            <a:cxnSpLocks/>
          </p:cNvCxnSpPr>
          <p:nvPr/>
        </p:nvCxnSpPr>
        <p:spPr>
          <a:xfrm flipV="1">
            <a:off x="2678417" y="3085021"/>
            <a:ext cx="426149" cy="1044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 name="Graphic 22" descr="Home">
            <a:extLst>
              <a:ext uri="{FF2B5EF4-FFF2-40B4-BE49-F238E27FC236}">
                <a16:creationId xmlns:a16="http://schemas.microsoft.com/office/drawing/2014/main" id="{D4EDAA8B-18EC-4FFC-B1DA-0C389111B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478" y="2608839"/>
            <a:ext cx="914400" cy="914400"/>
          </a:xfrm>
          <a:prstGeom prst="rect">
            <a:avLst/>
          </a:prstGeom>
        </p:spPr>
      </p:pic>
      <p:pic>
        <p:nvPicPr>
          <p:cNvPr id="25" name="Graphic 24" descr="Barn">
            <a:extLst>
              <a:ext uri="{FF2B5EF4-FFF2-40B4-BE49-F238E27FC236}">
                <a16:creationId xmlns:a16="http://schemas.microsoft.com/office/drawing/2014/main" id="{80B7C8CE-F222-45F8-BD89-9EA4CC35C0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665" y="4835493"/>
            <a:ext cx="914400" cy="914400"/>
          </a:xfrm>
          <a:prstGeom prst="rect">
            <a:avLst/>
          </a:prstGeom>
        </p:spPr>
      </p:pic>
      <p:sp>
        <p:nvSpPr>
          <p:cNvPr id="2" name="Rectangle 1">
            <a:extLst>
              <a:ext uri="{FF2B5EF4-FFF2-40B4-BE49-F238E27FC236}">
                <a16:creationId xmlns:a16="http://schemas.microsoft.com/office/drawing/2014/main" id="{0791059B-3CBF-43DF-848C-C4B90DBC4D61}"/>
              </a:ext>
            </a:extLst>
          </p:cNvPr>
          <p:cNvSpPr/>
          <p:nvPr/>
        </p:nvSpPr>
        <p:spPr>
          <a:xfrm>
            <a:off x="182880" y="182880"/>
            <a:ext cx="8323101" cy="830997"/>
          </a:xfrm>
          <a:prstGeom prst="rect">
            <a:avLst/>
          </a:prstGeom>
        </p:spPr>
        <p:txBody>
          <a:bodyPr wrap="square">
            <a:spAutoFit/>
          </a:bodyPr>
          <a:lstStyle/>
          <a:p>
            <a:pPr algn="ctr"/>
            <a:r>
              <a:rPr lang="en-US" sz="2400" dirty="0">
                <a:solidFill>
                  <a:srgbClr val="92D050"/>
                </a:solidFill>
              </a:rPr>
              <a:t>New Developments Require Changes to the Electric Grid Including Line Extensions and Upgrades</a:t>
            </a:r>
          </a:p>
        </p:txBody>
      </p:sp>
      <p:sp>
        <p:nvSpPr>
          <p:cNvPr id="6" name="TextBox 5">
            <a:extLst>
              <a:ext uri="{FF2B5EF4-FFF2-40B4-BE49-F238E27FC236}">
                <a16:creationId xmlns:a16="http://schemas.microsoft.com/office/drawing/2014/main" id="{9D093235-6F83-8F24-ECED-F29A235B48F9}"/>
              </a:ext>
            </a:extLst>
          </p:cNvPr>
          <p:cNvSpPr txBox="1"/>
          <p:nvPr/>
        </p:nvSpPr>
        <p:spPr>
          <a:xfrm>
            <a:off x="54564" y="1357276"/>
            <a:ext cx="5348614" cy="646331"/>
          </a:xfrm>
          <a:prstGeom prst="rect">
            <a:avLst/>
          </a:prstGeom>
          <a:noFill/>
        </p:spPr>
        <p:txBody>
          <a:bodyPr wrap="square">
            <a:spAutoFit/>
          </a:bodyPr>
          <a:lstStyle/>
          <a:p>
            <a:r>
              <a:rPr lang="en-US" sz="1800" b="1" dirty="0"/>
              <a:t>Line extensions </a:t>
            </a:r>
            <a:r>
              <a:rPr lang="en-US" sz="1800" dirty="0"/>
              <a:t>consisting of </a:t>
            </a:r>
            <a:r>
              <a:rPr lang="en-US" dirty="0"/>
              <a:t>n</a:t>
            </a:r>
            <a:r>
              <a:rPr lang="en-US" sz="1800" dirty="0"/>
              <a:t>ew wires and poles are required to connect to existing power lines.</a:t>
            </a:r>
          </a:p>
        </p:txBody>
      </p:sp>
      <p:sp>
        <p:nvSpPr>
          <p:cNvPr id="24" name="TextBox 23">
            <a:extLst>
              <a:ext uri="{FF2B5EF4-FFF2-40B4-BE49-F238E27FC236}">
                <a16:creationId xmlns:a16="http://schemas.microsoft.com/office/drawing/2014/main" id="{21E8C438-CCA3-1C48-9E42-B7FC79C8AA91}"/>
              </a:ext>
            </a:extLst>
          </p:cNvPr>
          <p:cNvSpPr txBox="1"/>
          <p:nvPr/>
        </p:nvSpPr>
        <p:spPr>
          <a:xfrm>
            <a:off x="8126893" y="3243751"/>
            <a:ext cx="2541372" cy="830997"/>
          </a:xfrm>
          <a:prstGeom prst="rect">
            <a:avLst/>
          </a:prstGeom>
          <a:noFill/>
        </p:spPr>
        <p:txBody>
          <a:bodyPr wrap="square" rtlCol="0">
            <a:spAutoFit/>
          </a:bodyPr>
          <a:lstStyle/>
          <a:p>
            <a:r>
              <a:rPr lang="en-US" sz="1600" i="1" dirty="0"/>
              <a:t>Heavier wire and  additional poles in the existing right-of-way</a:t>
            </a:r>
          </a:p>
        </p:txBody>
      </p:sp>
      <p:cxnSp>
        <p:nvCxnSpPr>
          <p:cNvPr id="26" name="Straight Arrow Connector 25">
            <a:extLst>
              <a:ext uri="{FF2B5EF4-FFF2-40B4-BE49-F238E27FC236}">
                <a16:creationId xmlns:a16="http://schemas.microsoft.com/office/drawing/2014/main" id="{A6C67793-AD9B-ED4D-E9E5-D8B26E113B30}"/>
              </a:ext>
            </a:extLst>
          </p:cNvPr>
          <p:cNvCxnSpPr>
            <a:cxnSpLocks/>
            <a:stCxn id="24" idx="1"/>
          </p:cNvCxnSpPr>
          <p:nvPr/>
        </p:nvCxnSpPr>
        <p:spPr>
          <a:xfrm flipH="1">
            <a:off x="6968148" y="3659250"/>
            <a:ext cx="1158745" cy="466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1CC15FD8-A008-4D4C-BFC3-53E0E39ACC0B}"/>
              </a:ext>
            </a:extLst>
          </p:cNvPr>
          <p:cNvCxnSpPr>
            <a:cxnSpLocks/>
          </p:cNvCxnSpPr>
          <p:nvPr/>
        </p:nvCxnSpPr>
        <p:spPr>
          <a:xfrm flipH="1">
            <a:off x="8680982" y="4086033"/>
            <a:ext cx="1104701" cy="13137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506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363B-22E4-4BEC-95B4-E3B5AB5B7358}"/>
              </a:ext>
            </a:extLst>
          </p:cNvPr>
          <p:cNvSpPr>
            <a:spLocks noGrp="1"/>
          </p:cNvSpPr>
          <p:nvPr>
            <p:ph type="title"/>
          </p:nvPr>
        </p:nvSpPr>
        <p:spPr>
          <a:xfrm>
            <a:off x="179459" y="182880"/>
            <a:ext cx="8927218" cy="706619"/>
          </a:xfrm>
        </p:spPr>
        <p:txBody>
          <a:bodyPr>
            <a:normAutofit fontScale="90000"/>
          </a:bodyPr>
          <a:lstStyle/>
          <a:p>
            <a:r>
              <a:rPr lang="en-US" sz="2800" dirty="0"/>
              <a:t>Electric Grid Infrastructure Requiring </a:t>
            </a:r>
            <a:r>
              <a:rPr lang="en-US" sz="2800" b="1" dirty="0"/>
              <a:t>Distribution Upgrades </a:t>
            </a:r>
            <a:r>
              <a:rPr lang="en-US" sz="2800" dirty="0"/>
              <a:t>Are Usually Not in Pristine Locations </a:t>
            </a:r>
          </a:p>
        </p:txBody>
      </p:sp>
      <p:sp>
        <p:nvSpPr>
          <p:cNvPr id="3" name="Content Placeholder 2">
            <a:extLst>
              <a:ext uri="{FF2B5EF4-FFF2-40B4-BE49-F238E27FC236}">
                <a16:creationId xmlns:a16="http://schemas.microsoft.com/office/drawing/2014/main" id="{79226E6B-3D89-4B4D-BA4C-E51151AF5EA4}"/>
              </a:ext>
            </a:extLst>
          </p:cNvPr>
          <p:cNvSpPr>
            <a:spLocks noGrp="1"/>
          </p:cNvSpPr>
          <p:nvPr>
            <p:ph idx="1"/>
          </p:nvPr>
        </p:nvSpPr>
        <p:spPr>
          <a:xfrm>
            <a:off x="179458" y="1222310"/>
            <a:ext cx="8151742" cy="4870580"/>
          </a:xfrm>
        </p:spPr>
        <p:txBody>
          <a:bodyPr>
            <a:normAutofit/>
          </a:bodyPr>
          <a:lstStyle/>
          <a:p>
            <a:r>
              <a:rPr lang="en-US" sz="2000" dirty="0">
                <a:solidFill>
                  <a:schemeClr val="tx1"/>
                </a:solidFill>
              </a:rPr>
              <a:t>Existing distribution infrastructure is:</a:t>
            </a:r>
          </a:p>
          <a:p>
            <a:pPr lvl="1"/>
            <a:r>
              <a:rPr lang="en-US" sz="2000" dirty="0">
                <a:solidFill>
                  <a:schemeClr val="tx1"/>
                </a:solidFill>
              </a:rPr>
              <a:t>generally located along roadsides</a:t>
            </a:r>
          </a:p>
          <a:p>
            <a:pPr lvl="1"/>
            <a:r>
              <a:rPr lang="en-US" sz="2000" dirty="0">
                <a:solidFill>
                  <a:schemeClr val="tx1"/>
                </a:solidFill>
              </a:rPr>
              <a:t>regularly undergoes “vegetative maintenance”(clearing, mowing, application of herbicides)</a:t>
            </a:r>
          </a:p>
          <a:p>
            <a:pPr lvl="1"/>
            <a:r>
              <a:rPr lang="en-US" sz="2000" dirty="0">
                <a:solidFill>
                  <a:schemeClr val="tx1"/>
                </a:solidFill>
              </a:rPr>
              <a:t>often located on private property and subject to the mowing, landscaping and farming decisions of the landowner</a:t>
            </a:r>
          </a:p>
          <a:p>
            <a:r>
              <a:rPr lang="en-US" sz="2000" dirty="0">
                <a:solidFill>
                  <a:schemeClr val="tx1"/>
                </a:solidFill>
              </a:rPr>
              <a:t> Since 2020, VT utilities have moved/installed over 6,500 poles</a:t>
            </a:r>
          </a:p>
          <a:p>
            <a:r>
              <a:rPr lang="en-US" sz="2000" dirty="0">
                <a:solidFill>
                  <a:schemeClr val="tx1"/>
                </a:solidFill>
              </a:rPr>
              <a:t>Utilities routinely obtain the necessary permits and/or follow </a:t>
            </a:r>
            <a:r>
              <a:rPr lang="en-US" sz="2000" i="1" dirty="0">
                <a:solidFill>
                  <a:schemeClr val="tx1"/>
                </a:solidFill>
              </a:rPr>
              <a:t>Best Management Practices </a:t>
            </a:r>
            <a:r>
              <a:rPr lang="en-US" sz="2000" dirty="0">
                <a:solidFill>
                  <a:schemeClr val="tx1"/>
                </a:solidFill>
              </a:rPr>
              <a:t>for these distribution upgrades</a:t>
            </a:r>
          </a:p>
          <a:p>
            <a:r>
              <a:rPr lang="en-US" sz="2000" dirty="0">
                <a:solidFill>
                  <a:schemeClr val="tx1"/>
                </a:solidFill>
              </a:rPr>
              <a:t>Maintenance in the wake of storms, including replacing poles, is routinely conducted without advanced permitting</a:t>
            </a:r>
          </a:p>
        </p:txBody>
      </p:sp>
      <p:pic>
        <p:nvPicPr>
          <p:cNvPr id="11" name="Picture 10">
            <a:extLst>
              <a:ext uri="{FF2B5EF4-FFF2-40B4-BE49-F238E27FC236}">
                <a16:creationId xmlns:a16="http://schemas.microsoft.com/office/drawing/2014/main" id="{F0EE8F49-ADF8-5D9B-F5AC-A6E33F706C75}"/>
              </a:ext>
            </a:extLst>
          </p:cNvPr>
          <p:cNvPicPr>
            <a:picLocks noChangeAspect="1"/>
          </p:cNvPicPr>
          <p:nvPr/>
        </p:nvPicPr>
        <p:blipFill>
          <a:blip r:embed="rId2"/>
          <a:stretch>
            <a:fillRect/>
          </a:stretch>
        </p:blipFill>
        <p:spPr>
          <a:xfrm>
            <a:off x="8913708" y="612946"/>
            <a:ext cx="2861731" cy="6002653"/>
          </a:xfrm>
          <a:prstGeom prst="rect">
            <a:avLst/>
          </a:prstGeom>
        </p:spPr>
      </p:pic>
      <p:sp>
        <p:nvSpPr>
          <p:cNvPr id="5" name="TextBox 4">
            <a:extLst>
              <a:ext uri="{FF2B5EF4-FFF2-40B4-BE49-F238E27FC236}">
                <a16:creationId xmlns:a16="http://schemas.microsoft.com/office/drawing/2014/main" id="{7B32FF15-2191-D77A-8251-CD2ABAF2E2AA}"/>
              </a:ext>
            </a:extLst>
          </p:cNvPr>
          <p:cNvSpPr txBox="1"/>
          <p:nvPr/>
        </p:nvSpPr>
        <p:spPr>
          <a:xfrm>
            <a:off x="1666240" y="5591940"/>
            <a:ext cx="6746240" cy="1015663"/>
          </a:xfrm>
          <a:prstGeom prst="rect">
            <a:avLst/>
          </a:prstGeom>
          <a:noFill/>
        </p:spPr>
        <p:txBody>
          <a:bodyPr wrap="square">
            <a:spAutoFit/>
          </a:bodyPr>
          <a:lstStyle/>
          <a:p>
            <a:r>
              <a:rPr lang="en-US" sz="2000" i="1" dirty="0">
                <a:solidFill>
                  <a:schemeClr val="tx1"/>
                </a:solidFill>
              </a:rPr>
              <a:t>REV is unaware of </a:t>
            </a:r>
            <a:r>
              <a:rPr lang="en-US" sz="2000" i="1" dirty="0"/>
              <a:t>any significant environmental issues caused by </a:t>
            </a:r>
            <a:r>
              <a:rPr lang="en-US" sz="2000" i="1" dirty="0">
                <a:solidFill>
                  <a:schemeClr val="tx1"/>
                </a:solidFill>
              </a:rPr>
              <a:t>the utilities’ management of these distribution upgrades.</a:t>
            </a:r>
          </a:p>
        </p:txBody>
      </p:sp>
    </p:spTree>
    <p:extLst>
      <p:ext uri="{BB962C8B-B14F-4D97-AF65-F5344CB8AC3E}">
        <p14:creationId xmlns:p14="http://schemas.microsoft.com/office/powerpoint/2010/main" val="659474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5DCE-F54B-4843-8273-C3E189F5585A}"/>
              </a:ext>
            </a:extLst>
          </p:cNvPr>
          <p:cNvSpPr>
            <a:spLocks noGrp="1"/>
          </p:cNvSpPr>
          <p:nvPr>
            <p:ph type="title"/>
          </p:nvPr>
        </p:nvSpPr>
        <p:spPr>
          <a:xfrm>
            <a:off x="475861" y="132899"/>
            <a:ext cx="8798141" cy="898187"/>
          </a:xfrm>
        </p:spPr>
        <p:txBody>
          <a:bodyPr>
            <a:normAutofit/>
          </a:bodyPr>
          <a:lstStyle/>
          <a:p>
            <a:pPr algn="ctr"/>
            <a:r>
              <a:rPr lang="en-US" sz="2400" dirty="0"/>
              <a:t>Solar Array Connecting to the Electric Grid </a:t>
            </a:r>
            <a:br>
              <a:rPr lang="en-US" sz="2400" dirty="0"/>
            </a:br>
            <a:r>
              <a:rPr lang="en-US" sz="2400" dirty="0"/>
              <a:t>Requiring a Distribution Upgrade</a:t>
            </a:r>
          </a:p>
        </p:txBody>
      </p:sp>
      <p:sp>
        <p:nvSpPr>
          <p:cNvPr id="3" name="Content Placeholder 2">
            <a:extLst>
              <a:ext uri="{FF2B5EF4-FFF2-40B4-BE49-F238E27FC236}">
                <a16:creationId xmlns:a16="http://schemas.microsoft.com/office/drawing/2014/main" id="{59DD1774-2071-410F-97A8-542565AA53E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BB12A72-01F5-4796-840E-B4424CC8B26E}"/>
              </a:ext>
            </a:extLst>
          </p:cNvPr>
          <p:cNvPicPr>
            <a:picLocks noChangeAspect="1"/>
          </p:cNvPicPr>
          <p:nvPr/>
        </p:nvPicPr>
        <p:blipFill>
          <a:blip r:embed="rId3"/>
          <a:stretch>
            <a:fillRect/>
          </a:stretch>
        </p:blipFill>
        <p:spPr>
          <a:xfrm>
            <a:off x="1265163" y="1195203"/>
            <a:ext cx="9339943" cy="4824407"/>
          </a:xfrm>
          <a:prstGeom prst="rect">
            <a:avLst/>
          </a:prstGeom>
        </p:spPr>
      </p:pic>
      <p:sp>
        <p:nvSpPr>
          <p:cNvPr id="5" name="TextBox 4">
            <a:extLst>
              <a:ext uri="{FF2B5EF4-FFF2-40B4-BE49-F238E27FC236}">
                <a16:creationId xmlns:a16="http://schemas.microsoft.com/office/drawing/2014/main" id="{35ACB831-70F8-4A26-8F5D-29B95B9E3166}"/>
              </a:ext>
            </a:extLst>
          </p:cNvPr>
          <p:cNvSpPr txBox="1"/>
          <p:nvPr/>
        </p:nvSpPr>
        <p:spPr>
          <a:xfrm>
            <a:off x="1881512" y="3045159"/>
            <a:ext cx="1305229" cy="369332"/>
          </a:xfrm>
          <a:prstGeom prst="rect">
            <a:avLst/>
          </a:prstGeom>
          <a:noFill/>
        </p:spPr>
        <p:txBody>
          <a:bodyPr wrap="none" rtlCol="0">
            <a:spAutoFit/>
          </a:bodyPr>
          <a:lstStyle/>
          <a:p>
            <a:r>
              <a:rPr lang="en-US" dirty="0"/>
              <a:t>Solar Array</a:t>
            </a:r>
          </a:p>
        </p:txBody>
      </p:sp>
      <p:cxnSp>
        <p:nvCxnSpPr>
          <p:cNvPr id="9" name="Straight Arrow Connector 8">
            <a:extLst>
              <a:ext uri="{FF2B5EF4-FFF2-40B4-BE49-F238E27FC236}">
                <a16:creationId xmlns:a16="http://schemas.microsoft.com/office/drawing/2014/main" id="{9D07B58B-ED89-469E-95AE-F88DF9F44631}"/>
              </a:ext>
            </a:extLst>
          </p:cNvPr>
          <p:cNvCxnSpPr>
            <a:cxnSpLocks/>
          </p:cNvCxnSpPr>
          <p:nvPr/>
        </p:nvCxnSpPr>
        <p:spPr>
          <a:xfrm flipH="1">
            <a:off x="2142240" y="3379810"/>
            <a:ext cx="391887" cy="761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87A29AA8-5D2E-4DDB-8852-5E8C9BD4851E}"/>
              </a:ext>
            </a:extLst>
          </p:cNvPr>
          <p:cNvSpPr/>
          <p:nvPr/>
        </p:nvSpPr>
        <p:spPr>
          <a:xfrm>
            <a:off x="6839339" y="1798717"/>
            <a:ext cx="2584126" cy="646331"/>
          </a:xfrm>
          <a:prstGeom prst="rect">
            <a:avLst/>
          </a:prstGeom>
        </p:spPr>
        <p:txBody>
          <a:bodyPr wrap="square">
            <a:spAutoFit/>
          </a:bodyPr>
          <a:lstStyle/>
          <a:p>
            <a:r>
              <a:rPr lang="en-US" dirty="0"/>
              <a:t>New pole in the existing right-of-way</a:t>
            </a:r>
          </a:p>
        </p:txBody>
      </p:sp>
      <p:cxnSp>
        <p:nvCxnSpPr>
          <p:cNvPr id="14" name="Straight Arrow Connector 13">
            <a:extLst>
              <a:ext uri="{FF2B5EF4-FFF2-40B4-BE49-F238E27FC236}">
                <a16:creationId xmlns:a16="http://schemas.microsoft.com/office/drawing/2014/main" id="{E29D6BD2-4198-425C-AE35-95DCB332FB6D}"/>
              </a:ext>
            </a:extLst>
          </p:cNvPr>
          <p:cNvCxnSpPr>
            <a:cxnSpLocks/>
          </p:cNvCxnSpPr>
          <p:nvPr/>
        </p:nvCxnSpPr>
        <p:spPr>
          <a:xfrm>
            <a:off x="9078686" y="2332653"/>
            <a:ext cx="1227495" cy="2851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970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F28C7-0AB1-D289-BE19-7B754B7D03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839D6F-1C33-79A0-3619-247DA9429895}"/>
              </a:ext>
            </a:extLst>
          </p:cNvPr>
          <p:cNvSpPr txBox="1"/>
          <p:nvPr/>
        </p:nvSpPr>
        <p:spPr>
          <a:xfrm>
            <a:off x="322839" y="2100443"/>
            <a:ext cx="9939842" cy="3785652"/>
          </a:xfrm>
          <a:prstGeom prst="rect">
            <a:avLst/>
          </a:prstGeom>
          <a:solidFill>
            <a:schemeClr val="bg1">
              <a:alpha val="58000"/>
            </a:schemeClr>
          </a:solidFill>
        </p:spPr>
        <p:txBody>
          <a:bodyPr wrap="square" rtlCol="0">
            <a:spAutoFit/>
          </a:bodyPr>
          <a:lstStyle/>
          <a:p>
            <a:pPr marL="342900" indent="-342900">
              <a:buFont typeface="Arial" panose="020B0604020202020204" pitchFamily="34" charset="0"/>
              <a:buChar char="•"/>
            </a:pPr>
            <a:r>
              <a:rPr lang="en-US" sz="1600" dirty="0"/>
              <a:t>For most distribution upgrades, utilities follow </a:t>
            </a:r>
            <a:r>
              <a:rPr lang="en-US" sz="1600" i="1" dirty="0"/>
              <a:t>Best Management Practices </a:t>
            </a:r>
            <a:r>
              <a:rPr lang="en-US" sz="1600" dirty="0"/>
              <a:t>and/or obtain all necessary permits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For </a:t>
            </a:r>
            <a:r>
              <a:rPr lang="en-US" sz="1600" i="1" dirty="0"/>
              <a:t>some</a:t>
            </a:r>
            <a:r>
              <a:rPr lang="en-US" sz="1600" dirty="0"/>
              <a:t> solar projects, ANR is now requiring the builder, rather than the utility, to conduct environmental assessments and permitting for these upgrades </a:t>
            </a:r>
            <a:r>
              <a:rPr lang="en-US" sz="1600" i="1" dirty="0"/>
              <a:t>before a CPG is granted</a:t>
            </a: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This provides no environmental benefit but makes it much more challenging to build renewable projects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Based on information from ANR, this first occurred on one project in 2006 and not again until 2017 but is now happening with increasing frequency though there have been no changes in Rules or statutes to mandate this change</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solidFill>
                  <a:srgbClr val="FF0000"/>
                </a:solidFill>
              </a:rPr>
              <a:t>REV is unaware of this ever being required of any Act 250 project!</a:t>
            </a:r>
          </a:p>
          <a:p>
            <a:pPr marL="342900" indent="-342900">
              <a:buFont typeface="Arial" panose="020B0604020202020204" pitchFamily="34" charset="0"/>
              <a:buChar char="•"/>
            </a:pPr>
            <a:endParaRPr lang="en-US" sz="1600" dirty="0">
              <a:solidFill>
                <a:srgbClr val="FF0000"/>
              </a:solidFill>
            </a:endParaRPr>
          </a:p>
        </p:txBody>
      </p:sp>
      <p:sp>
        <p:nvSpPr>
          <p:cNvPr id="7" name="TextBox 6">
            <a:extLst>
              <a:ext uri="{FF2B5EF4-FFF2-40B4-BE49-F238E27FC236}">
                <a16:creationId xmlns:a16="http://schemas.microsoft.com/office/drawing/2014/main" id="{8D7E755F-8A2C-DFA0-B08D-FB7A5D0EDF74}"/>
              </a:ext>
            </a:extLst>
          </p:cNvPr>
          <p:cNvSpPr txBox="1"/>
          <p:nvPr/>
        </p:nvSpPr>
        <p:spPr>
          <a:xfrm>
            <a:off x="244462" y="254000"/>
            <a:ext cx="9201096" cy="830997"/>
          </a:xfrm>
          <a:prstGeom prst="rect">
            <a:avLst/>
          </a:prstGeom>
          <a:solidFill>
            <a:schemeClr val="bg1"/>
          </a:solidFill>
        </p:spPr>
        <p:txBody>
          <a:bodyPr wrap="square" rtlCol="0">
            <a:spAutoFit/>
          </a:bodyPr>
          <a:lstStyle/>
          <a:p>
            <a:r>
              <a:rPr lang="en-US" sz="2400" dirty="0">
                <a:solidFill>
                  <a:srgbClr val="92D050"/>
                </a:solidFill>
              </a:rPr>
              <a:t>Increasingly, </a:t>
            </a:r>
            <a:r>
              <a:rPr lang="en-US" sz="2400" b="1" dirty="0">
                <a:solidFill>
                  <a:srgbClr val="92D050"/>
                </a:solidFill>
              </a:rPr>
              <a:t>Distribution Upgrades </a:t>
            </a:r>
            <a:r>
              <a:rPr lang="en-US" sz="2400" dirty="0">
                <a:solidFill>
                  <a:srgbClr val="92D050"/>
                </a:solidFill>
              </a:rPr>
              <a:t>for Solar Projects are Facing Stricter Standards </a:t>
            </a:r>
            <a:r>
              <a:rPr lang="en-US" sz="2400" i="1" dirty="0">
                <a:solidFill>
                  <a:srgbClr val="92D050"/>
                </a:solidFill>
              </a:rPr>
              <a:t>Than All Other Forms of Development</a:t>
            </a:r>
            <a:endParaRPr lang="en-US" sz="2400" dirty="0">
              <a:solidFill>
                <a:srgbClr val="92D050"/>
              </a:solidFill>
            </a:endParaRPr>
          </a:p>
        </p:txBody>
      </p:sp>
    </p:spTree>
    <p:extLst>
      <p:ext uri="{BB962C8B-B14F-4D97-AF65-F5344CB8AC3E}">
        <p14:creationId xmlns:p14="http://schemas.microsoft.com/office/powerpoint/2010/main" val="358773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B5BC83-69DB-18D4-8A77-A73BA164F034}"/>
              </a:ext>
            </a:extLst>
          </p:cNvPr>
          <p:cNvSpPr txBox="1"/>
          <p:nvPr/>
        </p:nvSpPr>
        <p:spPr>
          <a:xfrm>
            <a:off x="1287625" y="274320"/>
            <a:ext cx="7949682" cy="461665"/>
          </a:xfrm>
          <a:prstGeom prst="rect">
            <a:avLst/>
          </a:prstGeom>
          <a:solidFill>
            <a:schemeClr val="bg1"/>
          </a:solidFill>
        </p:spPr>
        <p:txBody>
          <a:bodyPr wrap="square" rtlCol="0">
            <a:spAutoFit/>
          </a:bodyPr>
          <a:lstStyle/>
          <a:p>
            <a:pPr algn="ctr"/>
            <a:r>
              <a:rPr lang="en-US" sz="2400" dirty="0">
                <a:solidFill>
                  <a:srgbClr val="92D050"/>
                </a:solidFill>
              </a:rPr>
              <a:t>Why is This a Problem? </a:t>
            </a:r>
            <a:endParaRPr lang="en-US" sz="2400" b="1" dirty="0">
              <a:solidFill>
                <a:srgbClr val="92D050"/>
              </a:solidFill>
            </a:endParaRPr>
          </a:p>
        </p:txBody>
      </p:sp>
      <p:sp>
        <p:nvSpPr>
          <p:cNvPr id="8" name="TextBox 7">
            <a:extLst>
              <a:ext uri="{FF2B5EF4-FFF2-40B4-BE49-F238E27FC236}">
                <a16:creationId xmlns:a16="http://schemas.microsoft.com/office/drawing/2014/main" id="{90B7382A-FD61-9590-AA66-87B8F98F4DDE}"/>
              </a:ext>
            </a:extLst>
          </p:cNvPr>
          <p:cNvSpPr txBox="1"/>
          <p:nvPr/>
        </p:nvSpPr>
        <p:spPr>
          <a:xfrm>
            <a:off x="518740" y="1166842"/>
            <a:ext cx="11266859" cy="4524315"/>
          </a:xfrm>
          <a:prstGeom prst="rect">
            <a:avLst/>
          </a:prstGeom>
          <a:solidFill>
            <a:schemeClr val="bg1">
              <a:alpha val="75000"/>
            </a:schemeClr>
          </a:solidFill>
        </p:spPr>
        <p:txBody>
          <a:bodyPr wrap="square" rtlCol="0">
            <a:spAutoFit/>
          </a:bodyPr>
          <a:lstStyle/>
          <a:p>
            <a:r>
              <a:rPr lang="en-US" b="1" dirty="0">
                <a:latin typeface="+mj-lt"/>
              </a:rPr>
              <a:t>ANR’s new requirements introduces three major problems to the Section 248 CPG process </a:t>
            </a:r>
          </a:p>
          <a:p>
            <a:endParaRPr lang="en-US" b="1" dirty="0">
              <a:latin typeface="+mj-lt"/>
            </a:endParaRPr>
          </a:p>
          <a:p>
            <a:pPr marL="342900" indent="-342900">
              <a:buFont typeface="+mj-lt"/>
              <a:buAutoNum type="arabicPeriod"/>
            </a:pPr>
            <a:r>
              <a:rPr lang="en-US" b="1" dirty="0"/>
              <a:t>Lack of Legal Access to the Land that Must Be Assessed</a:t>
            </a:r>
          </a:p>
          <a:p>
            <a:pPr marL="800100" lvl="1" indent="-342900">
              <a:buFont typeface="Arial" panose="020B0604020202020204" pitchFamily="34" charset="0"/>
              <a:buChar char="•"/>
            </a:pPr>
            <a:r>
              <a:rPr lang="en-US" dirty="0"/>
              <a:t>Project developers do not own, lease, or have a right to access the land under existing distribution infrastructure. If the landowner for this property refuses access to it, conducting an environmental assessment becomes impossible.</a:t>
            </a:r>
          </a:p>
          <a:p>
            <a:pPr marL="800100" lvl="1" indent="-342900">
              <a:buFont typeface="Arial" panose="020B0604020202020204" pitchFamily="34" charset="0"/>
              <a:buChar char="•"/>
            </a:pPr>
            <a:endParaRPr lang="en-US" b="1" dirty="0"/>
          </a:p>
          <a:p>
            <a:pPr marL="342900" indent="-342900">
              <a:buFont typeface="+mj-lt"/>
              <a:buAutoNum type="arabicPeriod"/>
            </a:pPr>
            <a:r>
              <a:rPr lang="en-US" b="1" dirty="0"/>
              <a:t>Sequencing</a:t>
            </a:r>
          </a:p>
          <a:p>
            <a:pPr marL="800100" lvl="1" indent="-342900">
              <a:buFont typeface="Arial" panose="020B0604020202020204" pitchFamily="34" charset="0"/>
              <a:buChar char="•"/>
            </a:pPr>
            <a:r>
              <a:rPr lang="en-US" dirty="0"/>
              <a:t>Because ANR’s new procedure requires the environmental assessment to be conducted prior to the completion of permitting, it increases the burden on utility staff time and the risk for developers since time-consuming distribution upgrade studies must be completed for projects that may never be successfully permitted</a:t>
            </a:r>
          </a:p>
          <a:p>
            <a:pPr lvl="1"/>
            <a:endParaRPr lang="en-US" dirty="0"/>
          </a:p>
          <a:p>
            <a:pPr marL="342900" indent="-342900">
              <a:buFont typeface="+mj-lt"/>
              <a:buAutoNum type="arabicPeriod"/>
            </a:pPr>
            <a:r>
              <a:rPr lang="en-US" b="1" dirty="0"/>
              <a:t>Legal Jeopardy </a:t>
            </a:r>
          </a:p>
          <a:p>
            <a:pPr marL="800100" lvl="1" indent="-342900">
              <a:buFont typeface="Arial" panose="020B0604020202020204" pitchFamily="34" charset="0"/>
              <a:buChar char="•"/>
            </a:pPr>
            <a:r>
              <a:rPr lang="en-US" dirty="0"/>
              <a:t>This new procedure places conditions on the developer’s permit for work done by the utility and thus creates a legal obligation for the developer for actions that they cannot control</a:t>
            </a:r>
          </a:p>
        </p:txBody>
      </p:sp>
    </p:spTree>
    <p:extLst>
      <p:ext uri="{BB962C8B-B14F-4D97-AF65-F5344CB8AC3E}">
        <p14:creationId xmlns:p14="http://schemas.microsoft.com/office/powerpoint/2010/main" val="1859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C7D0-E285-A2BE-734B-CBAD6EDAC483}"/>
              </a:ext>
            </a:extLst>
          </p:cNvPr>
          <p:cNvSpPr>
            <a:spLocks noGrp="1"/>
          </p:cNvSpPr>
          <p:nvPr>
            <p:ph type="title"/>
          </p:nvPr>
        </p:nvSpPr>
        <p:spPr>
          <a:xfrm>
            <a:off x="425407" y="264367"/>
            <a:ext cx="8326707" cy="691485"/>
          </a:xfrm>
        </p:spPr>
        <p:txBody>
          <a:bodyPr>
            <a:normAutofit fontScale="90000"/>
          </a:bodyPr>
          <a:lstStyle/>
          <a:p>
            <a:pPr algn="ctr"/>
            <a:r>
              <a:rPr lang="en-US" sz="2400" dirty="0"/>
              <a:t>Allowing Solar Projects to Use the Same Process </a:t>
            </a:r>
            <a:r>
              <a:rPr lang="en-US" sz="2400" i="1" dirty="0"/>
              <a:t>As All Other Distribution Upgrades and Development </a:t>
            </a:r>
            <a:r>
              <a:rPr lang="en-US" sz="2400" dirty="0"/>
              <a:t>Won’t Harm Vermont’s Natural Resources!</a:t>
            </a:r>
          </a:p>
        </p:txBody>
      </p:sp>
      <p:sp>
        <p:nvSpPr>
          <p:cNvPr id="5" name="TextBox 4">
            <a:extLst>
              <a:ext uri="{FF2B5EF4-FFF2-40B4-BE49-F238E27FC236}">
                <a16:creationId xmlns:a16="http://schemas.microsoft.com/office/drawing/2014/main" id="{D3BB209B-2826-29AD-CEF6-CC1655C210C7}"/>
              </a:ext>
            </a:extLst>
          </p:cNvPr>
          <p:cNvSpPr txBox="1"/>
          <p:nvPr/>
        </p:nvSpPr>
        <p:spPr>
          <a:xfrm>
            <a:off x="900715" y="1495157"/>
            <a:ext cx="8509518" cy="4524315"/>
          </a:xfrm>
          <a:prstGeom prst="rect">
            <a:avLst/>
          </a:prstGeom>
          <a:noFill/>
        </p:spPr>
        <p:txBody>
          <a:bodyPr wrap="square" rtlCol="0">
            <a:spAutoFit/>
          </a:bodyPr>
          <a:lstStyle/>
          <a:p>
            <a:r>
              <a:rPr lang="en-US" sz="1600" dirty="0">
                <a:latin typeface="+mj-lt"/>
              </a:rPr>
              <a:t>Legislation that makes it explicit that the environmental review for distribution upgrades for Section 248 projects should be the same as for other types of distribution upgrades is needed to:</a:t>
            </a:r>
          </a:p>
          <a:p>
            <a:endParaRPr lang="en-US" sz="1600" b="1" dirty="0">
              <a:latin typeface="+mj-lt"/>
            </a:endParaRPr>
          </a:p>
          <a:p>
            <a:pPr marL="342900" indent="-342900">
              <a:buAutoNum type="arabicPeriod"/>
            </a:pPr>
            <a:r>
              <a:rPr lang="en-US" sz="1600" dirty="0"/>
              <a:t>Ensure renewable energy development will face the same scrutiny as other forms of development rather than experiencing added hurdles </a:t>
            </a:r>
          </a:p>
          <a:p>
            <a:pPr marL="342900" indent="-342900">
              <a:buAutoNum type="arabicPeriod"/>
            </a:pPr>
            <a:endParaRPr lang="en-US" sz="1600" dirty="0"/>
          </a:p>
          <a:p>
            <a:pPr marL="342900" indent="-342900">
              <a:buAutoNum type="arabicPeriod"/>
            </a:pPr>
            <a:r>
              <a:rPr lang="en-US" sz="1600" dirty="0"/>
              <a:t>Allow utilities to do the well-managed permitting work they already do on the vast majority of distribution upgrades on all solar projects</a:t>
            </a:r>
          </a:p>
          <a:p>
            <a:pPr lvl="1"/>
            <a:endParaRPr lang="en-US" sz="1600" b="1" dirty="0"/>
          </a:p>
          <a:p>
            <a:r>
              <a:rPr lang="en-US" sz="1600" dirty="0"/>
              <a:t>3. Return to historical practices that have protected Vermont’s natural resources</a:t>
            </a:r>
          </a:p>
          <a:p>
            <a:pPr marL="800100" lvl="1" indent="-342900">
              <a:buFont typeface="Arial" panose="020B0604020202020204" pitchFamily="34" charset="0"/>
              <a:buChar char="•"/>
            </a:pPr>
            <a:r>
              <a:rPr lang="en-US" sz="1600" dirty="0"/>
              <a:t>While ANR cites a 2006 case as the precedent for these requirements, it has not been, and is not now, standard procedure for Section 248 projects</a:t>
            </a:r>
          </a:p>
          <a:p>
            <a:endParaRPr lang="en-US" sz="1600" dirty="0"/>
          </a:p>
          <a:p>
            <a:r>
              <a:rPr lang="en-US" sz="1600" b="1" dirty="0"/>
              <a:t>This clarification leaves the financial responsibility of developers </a:t>
            </a:r>
            <a:r>
              <a:rPr lang="en-US" sz="1600" b="1" i="1" dirty="0"/>
              <a:t>unchanged</a:t>
            </a:r>
          </a:p>
          <a:p>
            <a:pPr marL="800100" lvl="1" indent="-342900">
              <a:buFont typeface="Arial" panose="020B0604020202020204" pitchFamily="34" charset="0"/>
              <a:buChar char="•"/>
            </a:pPr>
            <a:r>
              <a:rPr lang="en-US" sz="1600" dirty="0"/>
              <a:t>Developers remain responsible for the full cost of the distribution upgrades performed by the utilities including all planning, study, materials, and labor costs</a:t>
            </a:r>
          </a:p>
          <a:p>
            <a:pPr lvl="1"/>
            <a:endParaRPr lang="en-US" sz="1600" dirty="0"/>
          </a:p>
        </p:txBody>
      </p:sp>
    </p:spTree>
    <p:extLst>
      <p:ext uri="{BB962C8B-B14F-4D97-AF65-F5344CB8AC3E}">
        <p14:creationId xmlns:p14="http://schemas.microsoft.com/office/powerpoint/2010/main" val="29003489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21959</TotalTime>
  <Words>724</Words>
  <Application>Microsoft Office PowerPoint</Application>
  <PresentationFormat>Widescreen</PresentationFormat>
  <Paragraphs>61</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 3</vt:lpstr>
      <vt:lpstr>Facet</vt:lpstr>
      <vt:lpstr>The Permitting Process for Required Electric Grid Distribution Upgrades is Broken and Needs Fixing</vt:lpstr>
      <vt:lpstr>PowerPoint Presentation</vt:lpstr>
      <vt:lpstr>Electric Grid Infrastructure Requiring Distribution Upgrades Are Usually Not in Pristine Locations </vt:lpstr>
      <vt:lpstr>Solar Array Connecting to the Electric Grid  Requiring a Distribution Upgrade</vt:lpstr>
      <vt:lpstr>PowerPoint Presentation</vt:lpstr>
      <vt:lpstr>PowerPoint Presentation</vt:lpstr>
      <vt:lpstr>Allowing Solar Projects to Use the Same Process As All Other Distribution Upgrades and Development Won’t Harm Vermont’s Natural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Tewksbury</dc:creator>
  <cp:lastModifiedBy>Director</cp:lastModifiedBy>
  <cp:revision>334</cp:revision>
  <cp:lastPrinted>2024-04-18T18:23:30Z</cp:lastPrinted>
  <dcterms:created xsi:type="dcterms:W3CDTF">2021-09-10T15:17:59Z</dcterms:created>
  <dcterms:modified xsi:type="dcterms:W3CDTF">2024-12-04T14:30:43Z</dcterms:modified>
</cp:coreProperties>
</file>